
<file path=[Content_Types].xml><?xml version="1.0" encoding="utf-8"?>
<Types xmlns="http://schemas.openxmlformats.org/package/2006/content-types">
  <Default Extension="xml" ContentType="application/xml"/>
  <Default Extension="(null)" ContentType="image/x-emf"/>
  <Default Extension="jpg" ContentType="image/jpeg"/>
  <Default Extension="tiff" ContentType="image/tiff"/>
  <Default Extension="emf" ContentType="image/x-emf"/>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29" r:id="rId1"/>
  </p:sldMasterIdLst>
  <p:notesMasterIdLst>
    <p:notesMasterId r:id="rId155"/>
  </p:notesMasterIdLst>
  <p:sldIdLst>
    <p:sldId id="256" r:id="rId2"/>
    <p:sldId id="306" r:id="rId3"/>
    <p:sldId id="307" r:id="rId4"/>
    <p:sldId id="367" r:id="rId5"/>
    <p:sldId id="364" r:id="rId6"/>
    <p:sldId id="379" r:id="rId7"/>
    <p:sldId id="377" r:id="rId8"/>
    <p:sldId id="378" r:id="rId9"/>
    <p:sldId id="380" r:id="rId10"/>
    <p:sldId id="381" r:id="rId11"/>
    <p:sldId id="366" r:id="rId12"/>
    <p:sldId id="365" r:id="rId13"/>
    <p:sldId id="369" r:id="rId14"/>
    <p:sldId id="368" r:id="rId15"/>
    <p:sldId id="372" r:id="rId16"/>
    <p:sldId id="373" r:id="rId17"/>
    <p:sldId id="374" r:id="rId18"/>
    <p:sldId id="371" r:id="rId19"/>
    <p:sldId id="375" r:id="rId20"/>
    <p:sldId id="257" r:id="rId21"/>
    <p:sldId id="308" r:id="rId22"/>
    <p:sldId id="309" r:id="rId23"/>
    <p:sldId id="303" r:id="rId24"/>
    <p:sldId id="258" r:id="rId25"/>
    <p:sldId id="310" r:id="rId26"/>
    <p:sldId id="261" r:id="rId27"/>
    <p:sldId id="311" r:id="rId28"/>
    <p:sldId id="304" r:id="rId29"/>
    <p:sldId id="259" r:id="rId30"/>
    <p:sldId id="263" r:id="rId31"/>
    <p:sldId id="264" r:id="rId32"/>
    <p:sldId id="260" r:id="rId33"/>
    <p:sldId id="266" r:id="rId34"/>
    <p:sldId id="265" r:id="rId35"/>
    <p:sldId id="268" r:id="rId36"/>
    <p:sldId id="269" r:id="rId37"/>
    <p:sldId id="270" r:id="rId38"/>
    <p:sldId id="276" r:id="rId39"/>
    <p:sldId id="284" r:id="rId40"/>
    <p:sldId id="285" r:id="rId41"/>
    <p:sldId id="345" r:id="rId42"/>
    <p:sldId id="344" r:id="rId43"/>
    <p:sldId id="278" r:id="rId44"/>
    <p:sldId id="277" r:id="rId45"/>
    <p:sldId id="279" r:id="rId46"/>
    <p:sldId id="280" r:id="rId47"/>
    <p:sldId id="281" r:id="rId48"/>
    <p:sldId id="282" r:id="rId49"/>
    <p:sldId id="312" r:id="rId50"/>
    <p:sldId id="313" r:id="rId51"/>
    <p:sldId id="348" r:id="rId52"/>
    <p:sldId id="314" r:id="rId53"/>
    <p:sldId id="283" r:id="rId54"/>
    <p:sldId id="349" r:id="rId55"/>
    <p:sldId id="315" r:id="rId56"/>
    <p:sldId id="300" r:id="rId57"/>
    <p:sldId id="299" r:id="rId58"/>
    <p:sldId id="301" r:id="rId59"/>
    <p:sldId id="302" r:id="rId60"/>
    <p:sldId id="343" r:id="rId61"/>
    <p:sldId id="287" r:id="rId62"/>
    <p:sldId id="271" r:id="rId63"/>
    <p:sldId id="289" r:id="rId64"/>
    <p:sldId id="290" r:id="rId65"/>
    <p:sldId id="291" r:id="rId66"/>
    <p:sldId id="292" r:id="rId67"/>
    <p:sldId id="272" r:id="rId68"/>
    <p:sldId id="293" r:id="rId69"/>
    <p:sldId id="342" r:id="rId70"/>
    <p:sldId id="274" r:id="rId71"/>
    <p:sldId id="350" r:id="rId72"/>
    <p:sldId id="316" r:id="rId73"/>
    <p:sldId id="318" r:id="rId74"/>
    <p:sldId id="432" r:id="rId75"/>
    <p:sldId id="324" r:id="rId76"/>
    <p:sldId id="317" r:id="rId77"/>
    <p:sldId id="329" r:id="rId78"/>
    <p:sldId id="331" r:id="rId79"/>
    <p:sldId id="351" r:id="rId80"/>
    <p:sldId id="352" r:id="rId81"/>
    <p:sldId id="335" r:id="rId82"/>
    <p:sldId id="353" r:id="rId83"/>
    <p:sldId id="354"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02" r:id="rId98"/>
    <p:sldId id="403" r:id="rId99"/>
    <p:sldId id="404" r:id="rId100"/>
    <p:sldId id="405" r:id="rId101"/>
    <p:sldId id="406" r:id="rId102"/>
    <p:sldId id="407" r:id="rId103"/>
    <p:sldId id="408" r:id="rId104"/>
    <p:sldId id="409" r:id="rId105"/>
    <p:sldId id="410" r:id="rId106"/>
    <p:sldId id="411" r:id="rId107"/>
    <p:sldId id="412" r:id="rId108"/>
    <p:sldId id="413" r:id="rId109"/>
    <p:sldId id="414" r:id="rId110"/>
    <p:sldId id="415" r:id="rId111"/>
    <p:sldId id="416" r:id="rId112"/>
    <p:sldId id="417" r:id="rId113"/>
    <p:sldId id="418" r:id="rId114"/>
    <p:sldId id="419" r:id="rId115"/>
    <p:sldId id="420" r:id="rId116"/>
    <p:sldId id="421" r:id="rId117"/>
    <p:sldId id="422" r:id="rId118"/>
    <p:sldId id="423" r:id="rId119"/>
    <p:sldId id="424" r:id="rId120"/>
    <p:sldId id="425" r:id="rId121"/>
    <p:sldId id="426" r:id="rId122"/>
    <p:sldId id="427" r:id="rId123"/>
    <p:sldId id="428" r:id="rId124"/>
    <p:sldId id="429" r:id="rId125"/>
    <p:sldId id="430" r:id="rId126"/>
    <p:sldId id="431" r:id="rId127"/>
    <p:sldId id="356" r:id="rId128"/>
    <p:sldId id="357" r:id="rId129"/>
    <p:sldId id="358" r:id="rId130"/>
    <p:sldId id="359" r:id="rId131"/>
    <p:sldId id="360" r:id="rId132"/>
    <p:sldId id="361" r:id="rId133"/>
    <p:sldId id="339"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986"/>
    <p:restoredTop sz="94838"/>
  </p:normalViewPr>
  <p:slideViewPr>
    <p:cSldViewPr snapToGrid="0" snapToObjects="1">
      <p:cViewPr varScale="1">
        <p:scale>
          <a:sx n="55" d="100"/>
          <a:sy n="55" d="100"/>
        </p:scale>
        <p:origin x="216" y="1304"/>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notesMaster" Target="notesMasters/notesMaster1.xml"/><Relationship Id="rId156" Type="http://schemas.openxmlformats.org/officeDocument/2006/relationships/presProps" Target="presProps.xml"/><Relationship Id="rId157" Type="http://schemas.openxmlformats.org/officeDocument/2006/relationships/viewProps" Target="viewProps.xml"/><Relationship Id="rId158" Type="http://schemas.openxmlformats.org/officeDocument/2006/relationships/theme" Target="theme/theme1.xml"/><Relationship Id="rId15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7/22/18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875060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43</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45</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55</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56</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57</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58</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1293021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66</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would be a ``numerical’’ approach? (DLS)</a:t>
            </a:r>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is the</a:t>
            </a:r>
            <a:r>
              <a:rPr lang="en-US" baseline="0" dirty="0"/>
              <a:t> analytical approach?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676515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340669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78</a:t>
            </a:fld>
            <a:endParaRPr lang="en-US"/>
          </a:p>
        </p:txBody>
      </p:sp>
    </p:spTree>
    <p:extLst>
      <p:ext uri="{BB962C8B-B14F-4D97-AF65-F5344CB8AC3E}">
        <p14:creationId xmlns:p14="http://schemas.microsoft.com/office/powerpoint/2010/main" val="679684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85</a:t>
            </a:fld>
            <a:endParaRPr lang="en-US"/>
          </a:p>
        </p:txBody>
      </p:sp>
    </p:spTree>
    <p:extLst>
      <p:ext uri="{BB962C8B-B14F-4D97-AF65-F5344CB8AC3E}">
        <p14:creationId xmlns:p14="http://schemas.microsoft.com/office/powerpoint/2010/main" val="2122691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86</a:t>
            </a:fld>
            <a:endParaRPr lang="en-US"/>
          </a:p>
        </p:txBody>
      </p:sp>
    </p:spTree>
    <p:extLst>
      <p:ext uri="{BB962C8B-B14F-4D97-AF65-F5344CB8AC3E}">
        <p14:creationId xmlns:p14="http://schemas.microsoft.com/office/powerpoint/2010/main" val="610787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87</a:t>
            </a:fld>
            <a:endParaRPr lang="en-US"/>
          </a:p>
        </p:txBody>
      </p:sp>
    </p:spTree>
    <p:extLst>
      <p:ext uri="{BB962C8B-B14F-4D97-AF65-F5344CB8AC3E}">
        <p14:creationId xmlns:p14="http://schemas.microsoft.com/office/powerpoint/2010/main" val="1797831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88</a:t>
            </a:fld>
            <a:endParaRPr lang="en-US"/>
          </a:p>
        </p:txBody>
      </p:sp>
    </p:spTree>
    <p:extLst>
      <p:ext uri="{BB962C8B-B14F-4D97-AF65-F5344CB8AC3E}">
        <p14:creationId xmlns:p14="http://schemas.microsoft.com/office/powerpoint/2010/main" val="1179322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91</a:t>
            </a:fld>
            <a:endParaRPr lang="en-US"/>
          </a:p>
        </p:txBody>
      </p:sp>
    </p:spTree>
    <p:extLst>
      <p:ext uri="{BB962C8B-B14F-4D97-AF65-F5344CB8AC3E}">
        <p14:creationId xmlns:p14="http://schemas.microsoft.com/office/powerpoint/2010/main" val="1941262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Aleatoric</a:t>
            </a:r>
            <a:r>
              <a:rPr lang="en-US" dirty="0"/>
              <a:t> error? (DLS)</a:t>
            </a:r>
          </a:p>
        </p:txBody>
      </p:sp>
      <p:sp>
        <p:nvSpPr>
          <p:cNvPr id="4" name="Slide Number Placeholder 3"/>
          <p:cNvSpPr>
            <a:spLocks noGrp="1"/>
          </p:cNvSpPr>
          <p:nvPr>
            <p:ph type="sldNum" sz="quarter" idx="10"/>
          </p:nvPr>
        </p:nvSpPr>
        <p:spPr/>
        <p:txBody>
          <a:bodyPr/>
          <a:lstStyle/>
          <a:p>
            <a:fld id="{1D887189-9274-814D-9CD5-CBA9E19E06C7}" type="slidenum">
              <a:rPr lang="en-US" smtClean="0"/>
              <a:t>92</a:t>
            </a:fld>
            <a:endParaRPr lang="en-US"/>
          </a:p>
        </p:txBody>
      </p:sp>
    </p:spTree>
    <p:extLst>
      <p:ext uri="{BB962C8B-B14F-4D97-AF65-F5344CB8AC3E}">
        <p14:creationId xmlns:p14="http://schemas.microsoft.com/office/powerpoint/2010/main" val="1401792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96</a:t>
            </a:fld>
            <a:endParaRPr lang="en-US"/>
          </a:p>
        </p:txBody>
      </p:sp>
    </p:spTree>
    <p:extLst>
      <p:ext uri="{BB962C8B-B14F-4D97-AF65-F5344CB8AC3E}">
        <p14:creationId xmlns:p14="http://schemas.microsoft.com/office/powerpoint/2010/main" val="1364411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97</a:t>
            </a:fld>
            <a:endParaRPr lang="en-US"/>
          </a:p>
        </p:txBody>
      </p:sp>
    </p:spTree>
    <p:extLst>
      <p:ext uri="{BB962C8B-B14F-4D97-AF65-F5344CB8AC3E}">
        <p14:creationId xmlns:p14="http://schemas.microsoft.com/office/powerpoint/2010/main" val="1963873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show </a:t>
            </a:r>
            <a:r>
              <a:rPr lang="en-US" smtClean="0"/>
              <a:t>how sub-sampling</a:t>
            </a:r>
            <a:r>
              <a:rPr lang="en-US" baseline="0" smtClean="0"/>
              <a:t> works ?</a:t>
            </a:r>
          </a:p>
          <a:p>
            <a:endParaRPr lang="en-US"/>
          </a:p>
        </p:txBody>
      </p:sp>
      <p:sp>
        <p:nvSpPr>
          <p:cNvPr id="4" name="Slide Number Placeholder 3"/>
          <p:cNvSpPr>
            <a:spLocks noGrp="1"/>
          </p:cNvSpPr>
          <p:nvPr>
            <p:ph type="sldNum" sz="quarter" idx="10"/>
          </p:nvPr>
        </p:nvSpPr>
        <p:spPr/>
        <p:txBody>
          <a:bodyPr/>
          <a:lstStyle/>
          <a:p>
            <a:fld id="{1512A77D-B1C3-7C44-941B-3A8BDB817C3B}" type="slidenum">
              <a:rPr lang="en-US" smtClean="0"/>
              <a:t>98</a:t>
            </a:fld>
            <a:endParaRPr lang="en-US"/>
          </a:p>
        </p:txBody>
      </p:sp>
    </p:spTree>
    <p:extLst>
      <p:ext uri="{BB962C8B-B14F-4D97-AF65-F5344CB8AC3E}">
        <p14:creationId xmlns:p14="http://schemas.microsoft.com/office/powerpoint/2010/main" val="1131785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101</a:t>
            </a:fld>
            <a:endParaRPr lang="en-US"/>
          </a:p>
        </p:txBody>
      </p:sp>
    </p:spTree>
    <p:extLst>
      <p:ext uri="{BB962C8B-B14F-4D97-AF65-F5344CB8AC3E}">
        <p14:creationId xmlns:p14="http://schemas.microsoft.com/office/powerpoint/2010/main" val="572659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102</a:t>
            </a:fld>
            <a:endParaRPr lang="en-US"/>
          </a:p>
        </p:txBody>
      </p:sp>
    </p:spTree>
    <p:extLst>
      <p:ext uri="{BB962C8B-B14F-4D97-AF65-F5344CB8AC3E}">
        <p14:creationId xmlns:p14="http://schemas.microsoft.com/office/powerpoint/2010/main" val="1818242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103</a:t>
            </a:fld>
            <a:endParaRPr lang="en-US"/>
          </a:p>
        </p:txBody>
      </p:sp>
    </p:spTree>
    <p:extLst>
      <p:ext uri="{BB962C8B-B14F-4D97-AF65-F5344CB8AC3E}">
        <p14:creationId xmlns:p14="http://schemas.microsoft.com/office/powerpoint/2010/main" val="1641754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110</a:t>
            </a:fld>
            <a:endParaRPr lang="en-US"/>
          </a:p>
        </p:txBody>
      </p:sp>
    </p:spTree>
    <p:extLst>
      <p:ext uri="{BB962C8B-B14F-4D97-AF65-F5344CB8AC3E}">
        <p14:creationId xmlns:p14="http://schemas.microsoft.com/office/powerpoint/2010/main" val="1214589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116</a:t>
            </a:fld>
            <a:endParaRPr lang="en-US"/>
          </a:p>
        </p:txBody>
      </p:sp>
    </p:spTree>
    <p:extLst>
      <p:ext uri="{BB962C8B-B14F-4D97-AF65-F5344CB8AC3E}">
        <p14:creationId xmlns:p14="http://schemas.microsoft.com/office/powerpoint/2010/main" val="984879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117</a:t>
            </a:fld>
            <a:endParaRPr lang="en-US"/>
          </a:p>
        </p:txBody>
      </p:sp>
    </p:spTree>
    <p:extLst>
      <p:ext uri="{BB962C8B-B14F-4D97-AF65-F5344CB8AC3E}">
        <p14:creationId xmlns:p14="http://schemas.microsoft.com/office/powerpoint/2010/main" val="51118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120</a:t>
            </a:fld>
            <a:endParaRPr lang="en-US"/>
          </a:p>
        </p:txBody>
      </p:sp>
    </p:spTree>
    <p:extLst>
      <p:ext uri="{BB962C8B-B14F-4D97-AF65-F5344CB8AC3E}">
        <p14:creationId xmlns:p14="http://schemas.microsoft.com/office/powerpoint/2010/main" val="1437568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121</a:t>
            </a:fld>
            <a:endParaRPr lang="en-US"/>
          </a:p>
        </p:txBody>
      </p:sp>
    </p:spTree>
    <p:extLst>
      <p:ext uri="{BB962C8B-B14F-4D97-AF65-F5344CB8AC3E}">
        <p14:creationId xmlns:p14="http://schemas.microsoft.com/office/powerpoint/2010/main" val="15665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123</a:t>
            </a:fld>
            <a:endParaRPr lang="en-US"/>
          </a:p>
        </p:txBody>
      </p:sp>
    </p:spTree>
    <p:extLst>
      <p:ext uri="{BB962C8B-B14F-4D97-AF65-F5344CB8AC3E}">
        <p14:creationId xmlns:p14="http://schemas.microsoft.com/office/powerpoint/2010/main" val="748575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124</a:t>
            </a:fld>
            <a:endParaRPr lang="en-US"/>
          </a:p>
        </p:txBody>
      </p:sp>
    </p:spTree>
    <p:extLst>
      <p:ext uri="{BB962C8B-B14F-4D97-AF65-F5344CB8AC3E}">
        <p14:creationId xmlns:p14="http://schemas.microsoft.com/office/powerpoint/2010/main" val="622213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125</a:t>
            </a:fld>
            <a:endParaRPr lang="en-US"/>
          </a:p>
        </p:txBody>
      </p:sp>
    </p:spTree>
    <p:extLst>
      <p:ext uri="{BB962C8B-B14F-4D97-AF65-F5344CB8AC3E}">
        <p14:creationId xmlns:p14="http://schemas.microsoft.com/office/powerpoint/2010/main" val="570513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134</a:t>
            </a:fld>
            <a:endParaRPr lang="en-US"/>
          </a:p>
        </p:txBody>
      </p:sp>
    </p:spTree>
    <p:extLst>
      <p:ext uri="{BB962C8B-B14F-4D97-AF65-F5344CB8AC3E}">
        <p14:creationId xmlns:p14="http://schemas.microsoft.com/office/powerpoint/2010/main" val="8160097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135</a:t>
            </a:fld>
            <a:endParaRPr lang="en-US"/>
          </a:p>
        </p:txBody>
      </p:sp>
    </p:spTree>
    <p:extLst>
      <p:ext uri="{BB962C8B-B14F-4D97-AF65-F5344CB8AC3E}">
        <p14:creationId xmlns:p14="http://schemas.microsoft.com/office/powerpoint/2010/main" val="6470714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136</a:t>
            </a:fld>
            <a:endParaRPr lang="en-US"/>
          </a:p>
        </p:txBody>
      </p:sp>
    </p:spTree>
    <p:extLst>
      <p:ext uri="{BB962C8B-B14F-4D97-AF65-F5344CB8AC3E}">
        <p14:creationId xmlns:p14="http://schemas.microsoft.com/office/powerpoint/2010/main" val="7097961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137</a:t>
            </a:fld>
            <a:endParaRPr lang="en-US"/>
          </a:p>
        </p:txBody>
      </p:sp>
    </p:spTree>
    <p:extLst>
      <p:ext uri="{BB962C8B-B14F-4D97-AF65-F5344CB8AC3E}">
        <p14:creationId xmlns:p14="http://schemas.microsoft.com/office/powerpoint/2010/main" val="57221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145</a:t>
            </a:fld>
            <a:endParaRPr lang="en-US"/>
          </a:p>
        </p:txBody>
      </p:sp>
    </p:spTree>
    <p:extLst>
      <p:ext uri="{BB962C8B-B14F-4D97-AF65-F5344CB8AC3E}">
        <p14:creationId xmlns:p14="http://schemas.microsoft.com/office/powerpoint/2010/main" val="2027654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174637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2"/>
          <p:cNvSpPr>
            <a:spLocks noGrp="1"/>
          </p:cNvSpPr>
          <p:nvPr>
            <p:ph type="ftr" sz="quarter" idx="11"/>
          </p:nvPr>
        </p:nvSpPr>
        <p:spPr>
          <a:xfrm>
            <a:off x="4165600" y="6356353"/>
            <a:ext cx="3860800" cy="365125"/>
          </a:xfrm>
        </p:spPr>
        <p:txBody>
          <a:bodyPr/>
          <a:lstStyle/>
          <a:p>
            <a:endParaRPr lang="en-US"/>
          </a:p>
        </p:txBody>
      </p:sp>
      <p:sp>
        <p:nvSpPr>
          <p:cNvPr id="18" name="Footer Placeholder 2"/>
          <p:cNvSpPr txBox="1">
            <a:spLocks/>
          </p:cNvSpPr>
          <p:nvPr/>
        </p:nvSpPr>
        <p:spPr>
          <a:xfrm>
            <a:off x="4170083" y="6347389"/>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LML Colombia 2018</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81B7CCDB-6D39-0547-B7B3-C80E39D6513A}" type="slidenum">
              <a:rPr lang="en-US" smtClean="0"/>
              <a:t>‹#›</a:t>
            </a:fld>
            <a:endParaRPr lang="en-US"/>
          </a:p>
        </p:txBody>
      </p:sp>
      <p:sp>
        <p:nvSpPr>
          <p:cNvPr id="15" name="TextBox 14"/>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9" name="Slide Number Placeholder 4"/>
          <p:cNvSpPr txBox="1">
            <a:spLocks/>
          </p:cNvSpPr>
          <p:nvPr/>
        </p:nvSpPr>
        <p:spPr>
          <a:xfrm>
            <a:off x="8656385" y="636083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a:t>
            </a:fld>
            <a:endParaRPr lang="en-US" dirty="0"/>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81B7CCDB-6D39-0547-B7B3-C80E39D6513A}" type="slidenum">
              <a:rPr lang="en-US" smtClean="0"/>
              <a:t>‹#›</a:t>
            </a:fld>
            <a:endParaRPr lang="en-US"/>
          </a:p>
        </p:txBody>
      </p:sp>
      <p:sp>
        <p:nvSpPr>
          <p:cNvPr id="17" name="TextBox 16"/>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7" name="Footer Placeholder 3"/>
          <p:cNvSpPr>
            <a:spLocks noGrp="1"/>
          </p:cNvSpPr>
          <p:nvPr>
            <p:ph type="ftr" sz="quarter" idx="11"/>
          </p:nvPr>
        </p:nvSpPr>
        <p:spPr>
          <a:xfrm>
            <a:off x="4165600" y="6356353"/>
            <a:ext cx="3860800" cy="365125"/>
          </a:xfrm>
        </p:spPr>
        <p:txBody>
          <a:bodyPr/>
          <a:lstStyle/>
          <a:p>
            <a:endParaRPr lang="en-US"/>
          </a:p>
        </p:txBody>
      </p:sp>
      <p:sp>
        <p:nvSpPr>
          <p:cNvPr id="13"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4" name="TextBox 13"/>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Footer Placeholder 3"/>
          <p:cNvSpPr>
            <a:spLocks noGrp="1"/>
          </p:cNvSpPr>
          <p:nvPr>
            <p:ph type="ftr" sz="quarter" idx="11"/>
          </p:nvPr>
        </p:nvSpPr>
        <p:spPr>
          <a:xfrm>
            <a:off x="4165600" y="6356353"/>
            <a:ext cx="3860800" cy="365125"/>
          </a:xfrm>
        </p:spPr>
        <p:txBody>
          <a:bodyPr/>
          <a:lstStyle/>
          <a:p>
            <a:endParaRPr lang="en-US"/>
          </a:p>
        </p:txBody>
      </p:sp>
      <p:sp>
        <p:nvSpPr>
          <p:cNvPr id="12" name="Slide Number Placeholder 4"/>
          <p:cNvSpPr>
            <a:spLocks noGrp="1"/>
          </p:cNvSpPr>
          <p:nvPr>
            <p:ph type="sldNum" sz="quarter" idx="12"/>
          </p:nvPr>
        </p:nvSpPr>
        <p:spPr>
          <a:xfrm>
            <a:off x="8477091" y="6363663"/>
            <a:ext cx="2844800" cy="365125"/>
          </a:xfrm>
        </p:spPr>
        <p:txBody>
          <a:bodyPr/>
          <a:lstStyle/>
          <a:p>
            <a:fld id="{A13833A1-46C9-FB45-812F-A8AC7B5136EB}" type="slidenum">
              <a:rPr lang="en-US" smtClean="0"/>
              <a:t>‹#›</a:t>
            </a:fld>
            <a:endParaRPr lang="en-US"/>
          </a:p>
        </p:txBody>
      </p:sp>
      <p:sp>
        <p:nvSpPr>
          <p:cNvPr id="14" name="TextBox 13"/>
          <p:cNvSpPr txBox="1"/>
          <p:nvPr/>
        </p:nvSpPr>
        <p:spPr>
          <a:xfrm>
            <a:off x="9758326" y="6427149"/>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Footer Placeholder 3"/>
          <p:cNvSpPr>
            <a:spLocks noGrp="1"/>
          </p:cNvSpPr>
          <p:nvPr>
            <p:ph type="ftr" sz="quarter" idx="11"/>
          </p:nvPr>
        </p:nvSpPr>
        <p:spPr>
          <a:xfrm>
            <a:off x="4165600" y="6356353"/>
            <a:ext cx="3860800" cy="365125"/>
          </a:xfrm>
        </p:spPr>
        <p:txBody>
          <a:bodyPr/>
          <a:lstStyle/>
          <a:p>
            <a:endParaRPr lang="en-US"/>
          </a:p>
        </p:txBody>
      </p:sp>
      <p:sp>
        <p:nvSpPr>
          <p:cNvPr id="17"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8" name="TextBox 1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2">
    <p:spTree>
      <p:nvGrpSpPr>
        <p:cNvPr id="1" name=""/>
        <p:cNvGrpSpPr/>
        <p:nvPr/>
      </p:nvGrpSpPr>
      <p:grpSpPr>
        <a:xfrm>
          <a:off x="0" y="0"/>
          <a:ext cx="0" cy="0"/>
          <a:chOff x="0" y="0"/>
          <a:chExt cx="0" cy="0"/>
        </a:xfrm>
      </p:grpSpPr>
      <p:sp>
        <p:nvSpPr>
          <p:cNvPr id="2" name="Title 1"/>
          <p:cNvSpPr>
            <a:spLocks noGrp="1"/>
          </p:cNvSpPr>
          <p:nvPr>
            <p:ph type="title"/>
          </p:nvPr>
        </p:nvSpPr>
        <p:spPr>
          <a:xfrm>
            <a:off x="609600" y="2686170"/>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21" name="Slide Number Placeholder 4"/>
          <p:cNvSpPr>
            <a:spLocks noGrp="1"/>
          </p:cNvSpPr>
          <p:nvPr>
            <p:ph type="sldNum" sz="quarter" idx="12"/>
          </p:nvPr>
        </p:nvSpPr>
        <p:spPr>
          <a:xfrm>
            <a:off x="8651902" y="6363663"/>
            <a:ext cx="2844800" cy="365125"/>
          </a:xfrm>
        </p:spPr>
        <p:txBody>
          <a:bodyPr/>
          <a:lstStyle/>
          <a:p>
            <a:fld id="{81B7CCDB-6D39-0547-B7B3-C80E39D6513A}" type="slidenum">
              <a:rPr lang="en-US" smtClean="0"/>
              <a:t>‹#›</a:t>
            </a:fld>
            <a:endParaRPr lang="en-US"/>
          </a:p>
        </p:txBody>
      </p:sp>
      <p:sp>
        <p:nvSpPr>
          <p:cNvPr id="22" name="TextBox 21"/>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24"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7" name="Slide Number Placeholder 4"/>
          <p:cNvSpPr>
            <a:spLocks noGrp="1"/>
          </p:cNvSpPr>
          <p:nvPr>
            <p:ph type="sldNum" sz="quarter" idx="12"/>
          </p:nvPr>
        </p:nvSpPr>
        <p:spPr>
          <a:xfrm>
            <a:off x="8651902" y="6363663"/>
            <a:ext cx="2844800" cy="365125"/>
          </a:xfrm>
        </p:spPr>
        <p:txBody>
          <a:bodyPr/>
          <a:lstStyle/>
          <a:p>
            <a:fld id="{A13833A1-46C9-FB45-812F-A8AC7B5136EB}" type="slidenum">
              <a:rPr lang="en-US" smtClean="0"/>
              <a:t>‹#›</a:t>
            </a:fld>
            <a:endParaRPr lang="en-US"/>
          </a:p>
        </p:txBody>
      </p:sp>
      <p:sp>
        <p:nvSpPr>
          <p:cNvPr id="18" name="TextBox 17"/>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73191669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8.xml"/><Relationship Id="rId2" Type="http://schemas.openxmlformats.org/officeDocument/2006/relationships/image" Target="../media/image91.png"/></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03.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2.png"/><Relationship Id="rId5"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07.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08.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09.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10.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11.xml.rels><?xml version="1.0" encoding="UTF-8" standalone="yes"?>
<Relationships xmlns="http://schemas.openxmlformats.org/package/2006/relationships"><Relationship Id="rId3" Type="http://schemas.openxmlformats.org/officeDocument/2006/relationships/image" Target="../media/image98.tiff"/><Relationship Id="rId4" Type="http://schemas.openxmlformats.org/officeDocument/2006/relationships/image" Target="../media/image99.tiff"/><Relationship Id="rId5" Type="http://schemas.openxmlformats.org/officeDocument/2006/relationships/image" Target="../media/image100.tiff"/><Relationship Id="rId6" Type="http://schemas.openxmlformats.org/officeDocument/2006/relationships/image" Target="../media/image101.tiff"/><Relationship Id="rId7" Type="http://schemas.openxmlformats.org/officeDocument/2006/relationships/image" Target="../media/image102.tiff"/><Relationship Id="rId8"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12.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13.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14.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15.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16.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4.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1.png"/></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22.xml.rels><?xml version="1.0" encoding="UTF-8" standalone="yes"?>
<Relationships xmlns="http://schemas.openxmlformats.org/package/2006/relationships"><Relationship Id="rId3" Type="http://schemas.openxmlformats.org/officeDocument/2006/relationships/image" Target="../media/image360.png"/><Relationship Id="rId4" Type="http://schemas.openxmlformats.org/officeDocument/2006/relationships/image" Target="../media/image76.png"/><Relationship Id="rId5" Type="http://schemas.openxmlformats.org/officeDocument/2006/relationships/image" Target="../media/image420.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13.png"/></Relationships>
</file>

<file path=ppt/slides/_rels/slide126.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28.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890.png"/><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 Id="rId3" Type="http://schemas.openxmlformats.org/officeDocument/2006/relationships/image" Target="../media/image9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 Id="rId3" Type="http://schemas.openxmlformats.org/officeDocument/2006/relationships/image" Target="../media/image920.png"/></Relationships>
</file>

<file path=ppt/slides/_rels/slide131.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32.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36.xml.rels><?xml version="1.0" encoding="UTF-8" standalone="yes"?>
<Relationships xmlns="http://schemas.openxmlformats.org/package/2006/relationships"><Relationship Id="rId3" Type="http://schemas.openxmlformats.org/officeDocument/2006/relationships/image" Target="../media/image440.png"/><Relationship Id="rId4" Type="http://schemas.openxmlformats.org/officeDocument/2006/relationships/image" Target="../media/image118.emf"/><Relationship Id="rId5" Type="http://schemas.openxmlformats.org/officeDocument/2006/relationships/image" Target="../media/image119.emf"/><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37.xml.rels><?xml version="1.0" encoding="UTF-8" standalone="yes"?>
<Relationships xmlns="http://schemas.openxmlformats.org/package/2006/relationships"><Relationship Id="rId3" Type="http://schemas.openxmlformats.org/officeDocument/2006/relationships/image" Target="../media/image480.png"/><Relationship Id="rId4" Type="http://schemas.openxmlformats.org/officeDocument/2006/relationships/image" Target="../media/image120.emf"/><Relationship Id="rId5" Type="http://schemas.openxmlformats.org/officeDocument/2006/relationships/image" Target="../media/image121.emf"/><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38.xml.rels><?xml version="1.0" encoding="UTF-8" standalone="yes"?>
<Relationships xmlns="http://schemas.openxmlformats.org/package/2006/relationships"><Relationship Id="rId3" Type="http://schemas.openxmlformats.org/officeDocument/2006/relationships/image" Target="../media/image122.emf"/><Relationship Id="rId4" Type="http://schemas.openxmlformats.org/officeDocument/2006/relationships/image" Target="../media/image123.emf"/><Relationship Id="rId5" Type="http://schemas.openxmlformats.org/officeDocument/2006/relationships/image" Target="../media/image124.em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39.x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emf"/><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0.png"/><Relationship Id="rId3" Type="http://schemas.openxmlformats.org/officeDocument/2006/relationships/image" Target="../media/image127.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emf"/><Relationship Id="rId3" Type="http://schemas.openxmlformats.org/officeDocument/2006/relationships/image" Target="../media/image129.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emf"/><Relationship Id="rId3" Type="http://schemas.openxmlformats.org/officeDocument/2006/relationships/image" Target="../media/image131.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32.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emf"/><Relationship Id="rId3" Type="http://schemas.openxmlformats.org/officeDocument/2006/relationships/image" Target="../media/image134.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36.emf"/><Relationship Id="rId4" Type="http://schemas.openxmlformats.org/officeDocument/2006/relationships/image" Target="../media/image137.emf"/><Relationship Id="rId1" Type="http://schemas.openxmlformats.org/officeDocument/2006/relationships/slideLayout" Target="../slideLayouts/slideLayout2.xml"/><Relationship Id="rId2" Type="http://schemas.openxmlformats.org/officeDocument/2006/relationships/image" Target="../media/image69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nul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01.png"/><Relationship Id="rId5"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10.png"/><Relationship Id="rId5"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34.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40.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61.png"/><Relationship Id="rId11"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81.png"/></Relationships>
</file>

<file path=ppt/slides/_rels/slide36.xml.rels><?xml version="1.0" encoding="UTF-8" standalone="yes"?>
<Relationships xmlns="http://schemas.openxmlformats.org/package/2006/relationships"><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60.png"/><Relationship Id="rId7" Type="http://schemas.openxmlformats.org/officeDocument/2006/relationships/image" Target="../media/image19.png"/><Relationship Id="rId8" Type="http://schemas.openxmlformats.org/officeDocument/2006/relationships/image" Target="../media/image150.png"/><Relationship Id="rId9" Type="http://schemas.openxmlformats.org/officeDocument/2006/relationships/image" Target="../media/image180.png"/><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1.emf"/></Relationships>
</file>

<file path=ppt/slides/_rels/slide62.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5.emf"/><Relationship Id="rId5"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9.emf"/><Relationship Id="rId5" Type="http://schemas.openxmlformats.org/officeDocument/2006/relationships/image" Target="../media/image50.emf"/><Relationship Id="rId6" Type="http://schemas.openxmlformats.org/officeDocument/2006/relationships/image" Target="../media/image51.emf"/><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image" Target="../media/image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4.png"/></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image" Target="../media/image78.png"/></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5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6.emf"/><Relationship Id="rId5" Type="http://schemas.openxmlformats.org/officeDocument/2006/relationships/image" Target="../media/image87.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1: </a:t>
            </a:r>
            <a:r>
              <a:rPr lang="en-US" dirty="0"/>
              <a:t>Introduction to Regression</a:t>
            </a:r>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932496" y="983807"/>
            <a:ext cx="10327008" cy="2111143"/>
          </a:xfrm>
        </p:spPr>
        <p:txBody>
          <a:bodyPr/>
          <a:lstStyle/>
          <a:p>
            <a:r>
              <a:rPr lang="en-US" sz="2400" b="1" dirty="0" err="1"/>
              <a:t>Germán</a:t>
            </a:r>
            <a:r>
              <a:rPr lang="en-US" sz="2400" b="1" dirty="0"/>
              <a:t> </a:t>
            </a:r>
            <a:r>
              <a:rPr lang="en-US" sz="2400" b="1" dirty="0" err="1" smtClean="0"/>
              <a:t>Obando</a:t>
            </a:r>
            <a:r>
              <a:rPr lang="en-US" sz="2400" b="1" dirty="0" smtClean="0"/>
              <a:t>,</a:t>
            </a:r>
            <a:r>
              <a:rPr lang="en-US" sz="2400" dirty="0" smtClean="0"/>
              <a:t> </a:t>
            </a:r>
            <a:r>
              <a:rPr lang="en-US" sz="2400" dirty="0"/>
              <a:t>Universidad del </a:t>
            </a:r>
            <a:r>
              <a:rPr lang="en-US" sz="2400" dirty="0" smtClean="0"/>
              <a:t>Rosario. </a:t>
            </a:r>
            <a:r>
              <a:rPr lang="en-US" sz="2400" dirty="0" err="1" smtClean="0"/>
              <a:t>Germán</a:t>
            </a:r>
            <a:r>
              <a:rPr lang="en-US" sz="2400" dirty="0" smtClean="0"/>
              <a:t> </a:t>
            </a:r>
            <a:r>
              <a:rPr lang="en-US" sz="2400" dirty="0"/>
              <a:t>received </a:t>
            </a:r>
            <a:r>
              <a:rPr lang="en-US" sz="2400" dirty="0" smtClean="0"/>
              <a:t>his Ph.D</a:t>
            </a:r>
            <a:r>
              <a:rPr lang="en-US" sz="2400" dirty="0"/>
              <a:t>. degree from </a:t>
            </a:r>
            <a:r>
              <a:rPr lang="en-US" sz="2400" dirty="0" err="1"/>
              <a:t>Ecole</a:t>
            </a:r>
            <a:r>
              <a:rPr lang="en-US" sz="2400" dirty="0"/>
              <a:t> des Mines de Nantes, </a:t>
            </a:r>
            <a:r>
              <a:rPr lang="en-US" sz="2400" dirty="0" smtClean="0"/>
              <a:t>France and U. de </a:t>
            </a:r>
            <a:r>
              <a:rPr lang="en-US" sz="2400" dirty="0" err="1"/>
              <a:t>los</a:t>
            </a:r>
            <a:r>
              <a:rPr lang="en-US" sz="2400" dirty="0"/>
              <a:t> Andes in 2016. He was a postdoctoral Fellow with the Research Group in Control and Automation Systems at Universidad de </a:t>
            </a:r>
            <a:r>
              <a:rPr lang="en-US" sz="2400" dirty="0" err="1"/>
              <a:t>los</a:t>
            </a:r>
            <a:r>
              <a:rPr lang="en-US" sz="2400" dirty="0"/>
              <a:t> Andes. He is currently an Assistant Professor in </a:t>
            </a:r>
            <a:r>
              <a:rPr lang="en-US" sz="2400" dirty="0" smtClean="0"/>
              <a:t>AM and CS. </a:t>
            </a:r>
            <a:r>
              <a:rPr lang="en-US" sz="2400" dirty="0"/>
              <a:t>His current research interests include distributed optimization, population dynamics, and game theory. </a:t>
            </a:r>
          </a:p>
          <a:p>
            <a:endParaRPr lang="en-US" sz="2400" dirty="0"/>
          </a:p>
          <a:p>
            <a:endParaRPr lang="en-US" sz="2400" dirty="0"/>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9</a:t>
            </a:fld>
            <a:endParaRPr lang="en-US"/>
          </a:p>
        </p:txBody>
      </p:sp>
      <p:pic>
        <p:nvPicPr>
          <p:cNvPr id="6" name="Picture 5"/>
          <p:cNvPicPr>
            <a:picLocks noChangeAspect="1"/>
          </p:cNvPicPr>
          <p:nvPr/>
        </p:nvPicPr>
        <p:blipFill>
          <a:blip r:embed="rId2"/>
          <a:stretch>
            <a:fillRect/>
          </a:stretch>
        </p:blipFill>
        <p:spPr>
          <a:xfrm>
            <a:off x="4533900" y="3290263"/>
            <a:ext cx="3124200" cy="3073400"/>
          </a:xfrm>
          <a:prstGeom prst="rect">
            <a:avLst/>
          </a:prstGeom>
        </p:spPr>
      </p:pic>
    </p:spTree>
    <p:extLst>
      <p:ext uri="{BB962C8B-B14F-4D97-AF65-F5344CB8AC3E}">
        <p14:creationId xmlns:p14="http://schemas.microsoft.com/office/powerpoint/2010/main" val="13750829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00296" y="391886"/>
            <a:ext cx="11982994" cy="3141617"/>
            <a:chOff x="-330925" y="1809206"/>
            <a:chExt cx="11193778" cy="27432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25" y="1809206"/>
              <a:ext cx="411480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376" y="1809206"/>
              <a:ext cx="4114800"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053" y="1809206"/>
              <a:ext cx="4114800" cy="2743200"/>
            </a:xfrm>
            <a:prstGeom prst="rect">
              <a:avLst/>
            </a:prstGeom>
          </p:spPr>
        </p:pic>
      </p:grpSp>
      <p:sp>
        <p:nvSpPr>
          <p:cNvPr id="7" name="Right Arrow 6"/>
          <p:cNvSpPr/>
          <p:nvPr/>
        </p:nvSpPr>
        <p:spPr>
          <a:xfrm>
            <a:off x="2365424" y="4065814"/>
            <a:ext cx="7209650" cy="378823"/>
          </a:xfrm>
          <a:prstGeom prst="rightArrow">
            <a:avLst/>
          </a:prstGeom>
          <a:solidFill>
            <a:schemeClr val="tx1">
              <a:lumMod val="65000"/>
              <a:lumOff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28566" y="4746115"/>
            <a:ext cx="714650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Bigger the sample less variation in the prediction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522201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How do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i="1" smtClean="0">
                            <a:latin typeface="Cambria Math" charset="0"/>
                            <a:ea typeface="Cambria Math" charset="0"/>
                            <a:cs typeface="Cambria Math" charset="0"/>
                          </a:rPr>
                          <m:t>𝛽</m:t>
                        </m:r>
                      </m:sub>
                    </m:sSub>
                  </m:oMath>
                </a14:m>
                <a:r>
                  <a:rPr lang="en-US" dirty="0" smtClean="0"/>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i="1" smtClean="0">
                            <a:latin typeface="Cambria Math" charset="0"/>
                            <a:ea typeface="Cambria Math" charset="0"/>
                            <a:cs typeface="Cambria Math" charset="0"/>
                          </a:rPr>
                          <m:t>𝛽</m:t>
                        </m:r>
                      </m:sub>
                    </m:sSub>
                  </m:oMath>
                </a14:m>
                <a:r>
                  <a:rPr lang="en-US" dirty="0" smtClean="0"/>
                  <a:t> depend on </a:t>
                </a:r>
                <a14:m>
                  <m:oMath xmlns:m="http://schemas.openxmlformats.org/officeDocument/2006/math">
                    <m:r>
                      <a:rPr lang="en-US" i="1" smtClean="0">
                        <a:latin typeface="Cambria Math" charset="0"/>
                        <a:ea typeface="Cambria Math" charset="0"/>
                        <a:cs typeface="Cambria Math" charset="0"/>
                      </a:rPr>
                      <m:t>𝜀</m:t>
                    </m:r>
                    <m:r>
                      <a:rPr lang="en-US" b="0" i="0" smtClean="0">
                        <a:latin typeface="Cambria Math" charset="0"/>
                        <a:ea typeface="Cambria Math" charset="0"/>
                        <a:cs typeface="Cambria Math" charset="0"/>
                      </a:rPr>
                      <m:t>, </m:t>
                    </m:r>
                    <m:acc>
                      <m:accPr>
                        <m:chr m:val="̂"/>
                        <m:ctrlPr>
                          <a:rPr lang="en-US" b="0" i="1" smtClean="0">
                            <a:latin typeface="Cambria Math" charset="0"/>
                            <a:ea typeface="Cambria Math" charset="0"/>
                            <a:cs typeface="Cambria Math" charset="0"/>
                          </a:rPr>
                        </m:ctrlPr>
                      </m:accPr>
                      <m:e>
                        <m:r>
                          <a:rPr lang="en-US" b="0" i="1" smtClean="0">
                            <a:latin typeface="Cambria Math" charset="0"/>
                            <a:ea typeface="Cambria Math" charset="0"/>
                            <a:cs typeface="Cambria Math" charset="0"/>
                          </a:rPr>
                          <m:t>𝑓</m:t>
                        </m:r>
                      </m:e>
                    </m:acc>
                  </m:oMath>
                </a14:m>
                <a:r>
                  <a:rPr lang="en-US" dirty="0" smtClean="0"/>
                  <a:t>, and number of samples?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88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5"/>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smtClean="0">
                    <a:latin typeface="Karla" charset="0"/>
                    <a:ea typeface="Karla" charset="0"/>
                    <a:cs typeface="Karla" charset="0"/>
                  </a:rPr>
                  <a:t>Assume we know the functional form of  </a:t>
                </a:r>
                <a14:m>
                  <m:oMath xmlns:m="http://schemas.openxmlformats.org/officeDocument/2006/math">
                    <m:r>
                      <a:rPr lang="en-US" b="0" i="1" smtClean="0">
                        <a:latin typeface="Cambria Math" charset="0"/>
                        <a:ea typeface="Cambria Math" charset="0"/>
                        <a:cs typeface="Cambria Math" charset="0"/>
                      </a:rPr>
                      <m:t>𝑓</m:t>
                    </m:r>
                    <m:r>
                      <a:rPr lang="en-US" b="0" i="0" smtClean="0">
                        <a:latin typeface="Cambria Math" charset="0"/>
                        <a:ea typeface="Cambria Math" charset="0"/>
                        <a:cs typeface="Cambria Math" charset="0"/>
                      </a:rPr>
                      <m:t>, </m:t>
                    </m:r>
                  </m:oMath>
                </a14:m>
                <a:r>
                  <a:rPr lang="en-US" dirty="0" smtClean="0">
                    <a:latin typeface="Karla" charset="0"/>
                    <a:ea typeface="Karla" charset="0"/>
                    <a:cs typeface="Karla" charset="0"/>
                  </a:rPr>
                  <a:t>we examine the relationship to number of samples. </a:t>
                </a:r>
              </a:p>
              <a:p>
                <a:pPr>
                  <a:spcAft>
                    <a:spcPts val="600"/>
                  </a:spcAft>
                </a:pPr>
                <a:r>
                  <a:rPr lang="en-US" dirty="0" smtClean="0">
                    <a:latin typeface="Karla" charset="0"/>
                    <a:ea typeface="Karla" charset="0"/>
                    <a:cs typeface="Karla" charset="0"/>
                  </a:rPr>
                  <a:t> </a:t>
                </a: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p>
              <a:p>
                <a:pPr>
                  <a:spcAft>
                    <a:spcPts val="600"/>
                  </a:spcAft>
                </a:pPr>
                <a:endParaRPr lang="en-US" dirty="0"/>
              </a:p>
              <a:p>
                <a:pPr marL="514350" indent="-514350">
                  <a:spcAft>
                    <a:spcPts val="600"/>
                  </a:spcAft>
                  <a:buFont typeface="Arial" charset="0"/>
                  <a:buChar char="•"/>
                </a:pPr>
                <a:endParaRPr lang="en-US" dirty="0">
                  <a:latin typeface="Karla" charset="0"/>
                  <a:ea typeface="Karla" charset="0"/>
                  <a:cs typeface="Karla" charset="0"/>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a:xfrm>
                <a:off x="833415" y="1177758"/>
                <a:ext cx="10327008" cy="2111143"/>
              </a:xfrm>
              <a:prstGeom prst="rect">
                <a:avLst/>
              </a:prstGeom>
              <a:blipFill rotWithShape="0">
                <a:blip r:embed="rId3"/>
                <a:stretch>
                  <a:fillRect l="-945" t="-22478"/>
                </a:stretch>
              </a:blipFill>
              <a:ln>
                <a:noFill/>
              </a:ln>
            </p:spPr>
            <p:txBody>
              <a:bodyPr/>
              <a:lstStyle/>
              <a:p>
                <a:r>
                  <a:rPr lang="en-US">
                    <a:noFill/>
                  </a:rPr>
                  <a:t> </a:t>
                </a:r>
              </a:p>
            </p:txBody>
          </p:sp>
        </mc:Fallback>
      </mc:AlternateContent>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2233329"/>
            <a:ext cx="10058400" cy="4572000"/>
          </a:xfrm>
          <a:prstGeom prst="rect">
            <a:avLst/>
          </a:prstGeom>
        </p:spPr>
      </p:pic>
    </p:spTree>
    <p:extLst>
      <p:ext uri="{BB962C8B-B14F-4D97-AF65-F5344CB8AC3E}">
        <p14:creationId xmlns:p14="http://schemas.microsoft.com/office/powerpoint/2010/main" val="19004717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1"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Tree>
    <p:extLst>
      <p:ext uri="{BB962C8B-B14F-4D97-AF65-F5344CB8AC3E}">
        <p14:creationId xmlns:p14="http://schemas.microsoft.com/office/powerpoint/2010/main" val="17040170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
        <p:nvSpPr>
          <p:cNvPr id="5" name="TextBox 4"/>
          <p:cNvSpPr txBox="1"/>
          <p:nvPr/>
        </p:nvSpPr>
        <p:spPr>
          <a:xfrm>
            <a:off x="1160961" y="1224337"/>
            <a:ext cx="5165197" cy="461665"/>
          </a:xfrm>
          <a:prstGeom prst="rect">
            <a:avLst/>
          </a:prstGeom>
          <a:noFill/>
        </p:spPr>
        <p:txBody>
          <a:bodyPr wrap="none" rtlCol="0">
            <a:spAutoFit/>
          </a:bodyPr>
          <a:lstStyle/>
          <a:p>
            <a:r>
              <a:rPr lang="en-US" sz="2400" dirty="0" smtClean="0">
                <a:latin typeface="Karla" charset="0"/>
                <a:ea typeface="Karla" charset="0"/>
                <a:cs typeface="Karla" charset="0"/>
              </a:rPr>
              <a:t>We used sub-sample size 50 before</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8184481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p:sp>
        <p:nvSpPr>
          <p:cNvPr id="5" name="TextBox 4"/>
          <p:cNvSpPr txBox="1"/>
          <p:nvPr/>
        </p:nvSpPr>
        <p:spPr>
          <a:xfrm>
            <a:off x="1160961" y="1224337"/>
            <a:ext cx="7587333" cy="461665"/>
          </a:xfrm>
          <a:prstGeom prst="rect">
            <a:avLst/>
          </a:prstGeom>
          <a:noFill/>
        </p:spPr>
        <p:txBody>
          <a:bodyPr wrap="none" rtlCol="0">
            <a:spAutoFit/>
          </a:bodyPr>
          <a:lstStyle/>
          <a:p>
            <a:r>
              <a:rPr lang="en-US" sz="2400" dirty="0" smtClean="0">
                <a:latin typeface="Karla" charset="0"/>
                <a:ea typeface="Karla" charset="0"/>
                <a:cs typeface="Karla" charset="0"/>
              </a:rPr>
              <a:t>However, we should have used sub-sample size 200.</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5174512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Tree>
    <p:extLst>
      <p:ext uri="{BB962C8B-B14F-4D97-AF65-F5344CB8AC3E}">
        <p14:creationId xmlns:p14="http://schemas.microsoft.com/office/powerpoint/2010/main" val="20962705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smtClean="0">
                <a:latin typeface="Karla" charset="0"/>
                <a:ea typeface="Karla" charset="0"/>
                <a:cs typeface="Karla" charset="0"/>
              </a:rPr>
              <a:t>Imagine we have 5 billiard balls in a bucket.</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40208502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13529" y="1113818"/>
            <a:ext cx="10016421" cy="830997"/>
          </a:xfrm>
          <a:prstGeom prst="rect">
            <a:avLst/>
          </a:prstGeom>
          <a:noFill/>
        </p:spPr>
        <p:txBody>
          <a:bodyPr wrap="square" rtlCol="0">
            <a:spAutoFit/>
          </a:bodyPr>
          <a:lstStyle/>
          <a:p>
            <a:r>
              <a:rPr lang="en-US" sz="2400" dirty="0" smtClean="0">
                <a:latin typeface="Karla" charset="0"/>
                <a:ea typeface="Karla" charset="0"/>
                <a:cs typeface="Karla" charset="0"/>
              </a:rPr>
              <a:t>We first pick randomly a ball and replicate it. This is called </a:t>
            </a:r>
            <a:r>
              <a:rPr lang="en-US" sz="2400" b="1" dirty="0" smtClean="0">
                <a:latin typeface="Karla" charset="0"/>
                <a:ea typeface="Karla" charset="0"/>
                <a:cs typeface="Karla" charset="0"/>
              </a:rPr>
              <a:t>sampling with replacement.</a:t>
            </a:r>
            <a:endParaRPr lang="en-US" sz="2400" b="1" dirty="0">
              <a:latin typeface="Karla" charset="0"/>
              <a:ea typeface="Karla" charset="0"/>
              <a:cs typeface="Karla" charset="0"/>
            </a:endParaRPr>
          </a:p>
        </p:txBody>
      </p:sp>
      <p:sp>
        <p:nvSpPr>
          <p:cNvPr id="13" name="TextBox 12"/>
          <p:cNvSpPr txBox="1"/>
          <p:nvPr/>
        </p:nvSpPr>
        <p:spPr>
          <a:xfrm>
            <a:off x="3749074" y="1483150"/>
            <a:ext cx="6750566" cy="461665"/>
          </a:xfrm>
          <a:prstGeom prst="rect">
            <a:avLst/>
          </a:prstGeom>
          <a:noFill/>
        </p:spPr>
        <p:txBody>
          <a:bodyPr wrap="none" rtlCol="0">
            <a:spAutoFit/>
          </a:bodyPr>
          <a:lstStyle/>
          <a:p>
            <a:r>
              <a:rPr lang="en-US" sz="2400" dirty="0" smtClean="0">
                <a:latin typeface="Karla" charset="0"/>
                <a:ea typeface="Karla" charset="0"/>
                <a:cs typeface="Karla" charset="0"/>
              </a:rPr>
              <a:t>We move the replicated ball to another bucket. </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85951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4909213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73989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then pick randomly another ball and again we replicate it.</a:t>
            </a:r>
            <a:endParaRPr lang="en-US" sz="2400" dirty="0">
              <a:solidFill>
                <a:schemeClr val="tx1">
                  <a:lumMod val="75000"/>
                  <a:lumOff val="25000"/>
                </a:schemeClr>
              </a:solidFill>
              <a:latin typeface="Karla" charset="0"/>
              <a:ea typeface="Karla" charset="0"/>
              <a:cs typeface="Karla" charset="0"/>
            </a:endParaRPr>
          </a:p>
        </p:txBody>
      </p:sp>
      <p:sp>
        <p:nvSpPr>
          <p:cNvPr id="15" name="TextBox 14"/>
          <p:cNvSpPr txBox="1"/>
          <p:nvPr/>
        </p:nvSpPr>
        <p:spPr>
          <a:xfrm>
            <a:off x="1093539" y="1767695"/>
            <a:ext cx="851066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 we then move the replicated ball to the other bucket.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829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smtClean="0"/>
              <a:t>Rafael </a:t>
            </a:r>
            <a:r>
              <a:rPr lang="en-US" sz="2400" b="1" dirty="0"/>
              <a:t>Martinez </a:t>
            </a:r>
            <a:r>
              <a:rPr lang="en-US" sz="2400" b="1" dirty="0" smtClean="0"/>
              <a:t>Galarza: </a:t>
            </a:r>
            <a:r>
              <a:rPr lang="en-US" sz="2400" dirty="0"/>
              <a:t>Harvard-Smithsonian Center for Astrophysics </a:t>
            </a:r>
            <a:r>
              <a:rPr lang="en-US" sz="2400" dirty="0" smtClean="0"/>
              <a:t>, PhD Leiden 2012. </a:t>
            </a:r>
            <a:r>
              <a:rPr lang="en-US" sz="2400" dirty="0"/>
              <a:t>His research focuses on star formation and time-domain astronomy. He is a member of the LSST Transients and Variable Stars collaborations, where he has been doing preparatory work for the LSST survey, including ML classification.</a:t>
            </a:r>
          </a:p>
          <a:p>
            <a:r>
              <a:rPr lang="en-US" sz="2400" dirty="0"/>
              <a:t/>
            </a:r>
            <a:br>
              <a:rPr lang="en-US" sz="2400" dirty="0"/>
            </a:br>
            <a:endParaRPr lang="en-US" sz="2400" b="1" dirty="0"/>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10</a:t>
            </a:fld>
            <a:endParaRPr lang="en-US"/>
          </a:p>
        </p:txBody>
      </p:sp>
      <p:pic>
        <p:nvPicPr>
          <p:cNvPr id="5" name="Picture 4"/>
          <p:cNvPicPr>
            <a:picLocks noChangeAspect="1"/>
          </p:cNvPicPr>
          <p:nvPr/>
        </p:nvPicPr>
        <p:blipFill>
          <a:blip r:embed="rId2"/>
          <a:stretch>
            <a:fillRect/>
          </a:stretch>
        </p:blipFill>
        <p:spPr>
          <a:xfrm>
            <a:off x="4235871" y="3141029"/>
            <a:ext cx="3373795" cy="3097038"/>
          </a:xfrm>
          <a:prstGeom prst="rect">
            <a:avLst/>
          </a:prstGeom>
        </p:spPr>
      </p:pic>
    </p:spTree>
    <p:extLst>
      <p:ext uri="{BB962C8B-B14F-4D97-AF65-F5344CB8AC3E}">
        <p14:creationId xmlns:p14="http://schemas.microsoft.com/office/powerpoint/2010/main" val="33119264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29344032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this process.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291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7777962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And 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822148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23709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Until the other bucket has the same number of balls as the original one.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77548548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063095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1454869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r>
                  <a:rPr lang="en-US" dirty="0" smtClean="0"/>
                  <a:t>Bootstrapping </a:t>
                </a:r>
                <a:r>
                  <a:rPr lang="en-US" dirty="0"/>
                  <a:t>is the practice of estimating properties of an estimator by measuring those properties by, for example, sampling from the observed data</a:t>
                </a:r>
                <a:r>
                  <a:rPr lang="en-US" dirty="0" smtClean="0"/>
                  <a:t>.</a:t>
                </a:r>
              </a:p>
              <a:p>
                <a:endParaRPr lang="en-US" dirty="0"/>
              </a:p>
              <a:p>
                <a:r>
                  <a:rPr lang="en-US" dirty="0" smtClean="0"/>
                  <a:t>For </a:t>
                </a:r>
                <a:r>
                  <a:rPr lang="en-US" dirty="0"/>
                  <a:t>example, we can compute </a:t>
                </a:r>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smtClean="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smtClean="0"/>
                  <a:t>multiple </a:t>
                </a:r>
                <a:r>
                  <a:rPr lang="en-US" dirty="0"/>
                  <a:t>times by randomly sampling from our data set. We then use the variance of our multiple estimates to approximate the true variance </a:t>
                </a:r>
                <a:r>
                  <a:rPr lang="en-US" dirty="0" smtClean="0"/>
                  <a:t>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945" t="-3620" b="-121719"/>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n w="0"/>
                <a:solidFill>
                  <a:schemeClr val="bg1">
                    <a:lumMod val="95000"/>
                  </a:schemeClr>
                </a:solidFill>
                <a:effectLst>
                  <a:outerShdw blurRad="38100" dist="19050" dir="2700000" algn="tl" rotWithShape="0">
                    <a:schemeClr val="dk1">
                      <a:alpha val="40000"/>
                    </a:schemeClr>
                  </a:outerShdw>
                </a:effectLst>
              </a:rPr>
              <a:t>Definition</a:t>
            </a:r>
            <a:endParaRPr lang="en-US"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879193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variance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estimate 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a:t>
                </a:r>
                <a:r>
                  <a:rPr lang="en-US" sz="2400" dirty="0">
                    <a:latin typeface="Karla" charset="0"/>
                    <a:ea typeface="Karla" charset="0"/>
                    <a:cs typeface="Karla" charset="0"/>
                  </a:rPr>
                  <a:t>bootstrapping</a:t>
                </a:r>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a:t>
                </a:r>
                <a:r>
                  <a:rPr lang="en-US" sz="2400" dirty="0">
                    <a:latin typeface="Karla" charset="0"/>
                    <a:ea typeface="Karla" charset="0"/>
                    <a:cs typeface="Karla" charset="0"/>
                  </a:rPr>
                  <a:t>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 of </a:t>
                </a:r>
                <a:r>
                  <a:rPr lang="en-US" sz="2400" dirty="0">
                    <a:latin typeface="Karla" charset="0"/>
                    <a:ea typeface="Karla" charset="0"/>
                    <a:cs typeface="Karla" charset="0"/>
                  </a:rPr>
                  <a:t>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r>
                  <a:rPr lang="en-US" sz="2400" dirty="0">
                    <a:latin typeface="Karla" charset="0"/>
                    <a:ea typeface="Karla" charset="0"/>
                    <a:cs typeface="Karla" charset="0"/>
                  </a:rPr>
                  <a:t>we </a:t>
                </a:r>
                <a:r>
                  <a:rPr lang="en-US" sz="2400" dirty="0" smtClean="0">
                    <a:latin typeface="Karla" charset="0"/>
                    <a:ea typeface="Karla" charset="0"/>
                    <a:cs typeface="Karla" charset="0"/>
                  </a:rPr>
                  <a:t>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analytically</a:t>
                </a:r>
                <a:r>
                  <a:rPr lang="en-US" sz="2400" dirty="0">
                    <a:latin typeface="Karla" charset="0"/>
                    <a:ea typeface="Karla" charset="0"/>
                    <a:cs typeface="Karla" charset="0"/>
                  </a:rPr>
                  <a:t>, using </a:t>
                </a:r>
                <a:r>
                  <a:rPr lang="en-US" sz="2400" dirty="0" smtClean="0">
                    <a:latin typeface="Karla" charset="0"/>
                    <a:ea typeface="Karla" charset="0"/>
                    <a:cs typeface="Karla" charset="0"/>
                  </a:rPr>
                  <a:t>the formulae below:</a:t>
                </a: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Tree>
    <p:extLst>
      <p:ext uri="{BB962C8B-B14F-4D97-AF65-F5344CB8AC3E}">
        <p14:creationId xmlns:p14="http://schemas.microsoft.com/office/powerpoint/2010/main" val="6325076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728754"/>
            <a:ext cx="5415280" cy="1097280"/>
          </a:xfrm>
          <a:prstGeom prst="rect">
            <a:avLst/>
          </a:prstGeom>
        </p:spPr>
      </p:pic>
    </p:spTree>
    <p:extLst>
      <p:ext uri="{BB962C8B-B14F-4D97-AF65-F5344CB8AC3E}">
        <p14:creationId xmlns:p14="http://schemas.microsoft.com/office/powerpoint/2010/main" val="147691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err="1"/>
              <a:t>Pavlos</a:t>
            </a:r>
            <a:r>
              <a:rPr lang="en-US" sz="2400" b="1" dirty="0"/>
              <a:t> </a:t>
            </a:r>
            <a:r>
              <a:rPr lang="en-US" sz="2400" b="1" dirty="0" err="1"/>
              <a:t>Protopapas</a:t>
            </a:r>
            <a:r>
              <a:rPr lang="en-US" sz="2400" dirty="0"/>
              <a:t>, Scientific Director of the Institute for Applied Computational Science (IACS). Teaches </a:t>
            </a:r>
            <a:r>
              <a:rPr lang="en-US" sz="2400" dirty="0" smtClean="0"/>
              <a:t>Data Science1 and Data Science 2 at Harvard. </a:t>
            </a:r>
            <a:r>
              <a:rPr lang="en-US" sz="2400" dirty="0"/>
              <a:t>His research is in </a:t>
            </a:r>
            <a:r>
              <a:rPr lang="en-US" sz="2400" dirty="0" err="1"/>
              <a:t>astrostatistics</a:t>
            </a:r>
            <a:r>
              <a:rPr lang="en-US" sz="2400" dirty="0"/>
              <a:t> and </a:t>
            </a:r>
            <a:r>
              <a:rPr lang="en-US" sz="2400" dirty="0" smtClean="0"/>
              <a:t>he is excited </a:t>
            </a:r>
            <a:r>
              <a:rPr lang="en-US" sz="2400" dirty="0"/>
              <a:t>about the new telescopes coming online in the next few years. </a:t>
            </a:r>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11</a:t>
            </a:fld>
            <a:endParaRPr lang="en-US"/>
          </a:p>
        </p:txBody>
      </p:sp>
      <p:pic>
        <p:nvPicPr>
          <p:cNvPr id="7" name="Picture 6">
            <a:extLst>
              <a:ext uri="{FF2B5EF4-FFF2-40B4-BE49-F238E27FC236}">
                <a16:creationId xmlns="" xmlns:a16="http://schemas.microsoft.com/office/drawing/2014/main"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6412989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smtClean="0">
                <a:solidFill>
                  <a:schemeClr val="accent2"/>
                </a:solidFill>
                <a:latin typeface="Karla" charset="0"/>
                <a:ea typeface="Karla" charset="0"/>
                <a:cs typeface="Karla" charset="0"/>
              </a:rPr>
              <a:t>Exercise: </a:t>
            </a:r>
            <a:r>
              <a:rPr lang="en-US" dirty="0" smtClean="0">
                <a:solidFill>
                  <a:schemeClr val="tx1"/>
                </a:solidFill>
                <a:latin typeface="Karla" charset="0"/>
                <a:ea typeface="Karla" charset="0"/>
                <a:cs typeface="Karla" charset="0"/>
              </a:rPr>
              <a:t>Duplicate the following results for the </a:t>
            </a:r>
            <a:r>
              <a:rPr lang="en-US" smtClean="0">
                <a:solidFill>
                  <a:schemeClr val="tx1"/>
                </a:solidFill>
                <a:latin typeface="Karla" charset="0"/>
                <a:ea typeface="Karla" charset="0"/>
                <a:cs typeface="Karla" charset="0"/>
              </a:rPr>
              <a:t>coefficients for TV </a:t>
            </a:r>
            <a:r>
              <a:rPr lang="en-US" dirty="0" smtClean="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3140649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90885681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smtClean="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Tree>
    <p:extLst>
      <p:ext uri="{BB962C8B-B14F-4D97-AF65-F5344CB8AC3E}">
        <p14:creationId xmlns:p14="http://schemas.microsoft.com/office/powerpoint/2010/main" val="89820313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This is equivalent in looking the distance 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2772562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random sampling of the data. </a:t>
                </a:r>
                <a:endParaRPr lang="en-US" sz="2400" dirty="0" smtClean="0"/>
              </a:p>
              <a:p>
                <a:pPr marL="457200" indent="-457200">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buFont typeface="+mj-lt"/>
                  <a:buAutoNum type="arabicPeriod"/>
                </a:pPr>
                <a:r>
                  <a:rPr lang="en-US" sz="2400" dirty="0" smtClean="0"/>
                  <a:t>Choose </a:t>
                </a:r>
                <a:r>
                  <a:rPr lang="en-US" sz="2400" dirty="0"/>
                  <a:t>a type of analysis, i.e. how to use sample data to evaluate the null hypothesis. Typically this involves choosing a </a:t>
                </a:r>
                <a:r>
                  <a:rPr lang="en-US" sz="2400" b="1" dirty="0"/>
                  <a:t>single test statistic</a:t>
                </a:r>
                <a:r>
                  <a:rPr lang="en-US" sz="2400" dirty="0" smtClean="0"/>
                  <a:t>.</a:t>
                </a:r>
              </a:p>
              <a:p>
                <a:pPr marL="457200" indent="-457200">
                  <a:buFont typeface="+mj-lt"/>
                  <a:buAutoNum type="arabicPeriod"/>
                </a:pPr>
                <a:r>
                  <a:rPr lang="en-US" sz="2400" b="1" dirty="0" smtClean="0"/>
                  <a:t>Sample</a:t>
                </a:r>
                <a:r>
                  <a:rPr lang="en-US" sz="2400" dirty="0" smtClean="0"/>
                  <a:t> </a:t>
                </a:r>
                <a:r>
                  <a:rPr lang="en-US" sz="2400" dirty="0"/>
                  <a:t>data and compute the test </a:t>
                </a:r>
                <a:r>
                  <a:rPr lang="en-US" sz="2400" dirty="0" smtClean="0"/>
                  <a:t>statistic.</a:t>
                </a:r>
              </a:p>
              <a:p>
                <a:pPr marL="457200" indent="-457200">
                  <a:buFont typeface="+mj-lt"/>
                  <a:buAutoNum type="arabicPeriod"/>
                </a:pPr>
                <a:r>
                  <a:rPr lang="en-US" sz="2400" dirty="0" smtClean="0"/>
                  <a:t>Use </a:t>
                </a:r>
                <a:r>
                  <a:rPr lang="en-US" sz="2400" dirty="0"/>
                  <a:t>the value of the test statistic to either </a:t>
                </a:r>
                <a:r>
                  <a:rPr lang="en-US" sz="2400" b="1" dirty="0"/>
                  <a:t>reject</a:t>
                </a:r>
                <a:r>
                  <a:rPr lang="en-US" sz="2400" dirty="0"/>
                  <a:t> or </a:t>
                </a:r>
                <a:r>
                  <a:rPr lang="en-US" sz="2400" b="1" dirty="0"/>
                  <a:t>not reject</a:t>
                </a:r>
                <a:r>
                  <a:rPr lang="en-US" sz="2400" dirty="0"/>
                  <a:t> the null hypothesis</a:t>
                </a:r>
                <a:r>
                  <a:rPr lang="en-US" sz="2400" dirty="0" smtClean="0"/>
                  <a:t>.</a:t>
                </a:r>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59937555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Tree>
    <p:extLst>
      <p:ext uri="{BB962C8B-B14F-4D97-AF65-F5344CB8AC3E}">
        <p14:creationId xmlns:p14="http://schemas.microsoft.com/office/powerpoint/2010/main" val="200668206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Sample</a:t>
                </a:r>
                <a:r>
                  <a:rPr lang="en-US" sz="2400" dirty="0" smtClean="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a:t>
                </a:r>
                <a:r>
                  <a:rPr lang="en-US" sz="2400" dirty="0">
                    <a:solidFill>
                      <a:schemeClr val="tx1">
                        <a:lumMod val="75000"/>
                        <a:lumOff val="25000"/>
                      </a:schemeClr>
                    </a:solidFill>
                    <a:latin typeface="Karla" charset="0"/>
                    <a:ea typeface="Karla" charset="0"/>
                    <a:cs typeface="Karla" charset="0"/>
                  </a:rPr>
                  <a:t>bootstrap we can estimate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a:solidFill>
                          <a:schemeClr val="tx1">
                            <a:lumMod val="75000"/>
                            <a:lumOff val="25000"/>
                          </a:schemeClr>
                        </a:solidFill>
                        <a:latin typeface="Cambria Math" charset="0"/>
                        <a:ea typeface="Karla" charset="0"/>
                        <a:cs typeface="Karla" charset="0"/>
                      </a:rPr>
                      <m:t>.</m:t>
                    </m:r>
                  </m:oMath>
                </a14:m>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Tree>
    <p:extLst>
      <p:ext uri="{BB962C8B-B14F-4D97-AF65-F5344CB8AC3E}">
        <p14:creationId xmlns:p14="http://schemas.microsoft.com/office/powerpoint/2010/main" val="18528757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4501316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126</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FA568CE-135C-074C-9781-9DA0BD3F5984}"/>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127</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make a prediction.</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4E12954-7ACF-B746-B92F-5091A8BA384B}"/>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128</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predictions given the fitted </a:t>
            </a:r>
            <a:r>
              <a:rPr lang="en-US" sz="2400" dirty="0" err="1"/>
              <a:t>coefficioents</a:t>
            </a:r>
            <a:r>
              <a:rPr lang="en-US" sz="2400" dirty="0"/>
              <a:t> for a given subsample</a:t>
            </a:r>
          </a:p>
        </p:txBody>
      </p:sp>
    </p:spTree>
    <p:extLst>
      <p:ext uri="{BB962C8B-B14F-4D97-AF65-F5344CB8AC3E}">
        <p14:creationId xmlns:p14="http://schemas.microsoft.com/office/powerpoint/2010/main" val="1912378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582ADE-13BA-C546-949F-ED46BD46029F}"/>
              </a:ext>
            </a:extLst>
          </p:cNvPr>
          <p:cNvSpPr>
            <a:spLocks noGrp="1"/>
          </p:cNvSpPr>
          <p:nvPr>
            <p:ph type="title"/>
          </p:nvPr>
        </p:nvSpPr>
        <p:spPr/>
        <p:txBody>
          <a:bodyPr/>
          <a:lstStyle/>
          <a:p>
            <a:r>
              <a:rPr lang="en-US" dirty="0" smtClean="0"/>
              <a:t>How</a:t>
            </a:r>
            <a:r>
              <a:rPr lang="en-US" dirty="0"/>
              <a:t> </a:t>
            </a:r>
            <a:r>
              <a:rPr lang="en-US" dirty="0" smtClean="0"/>
              <a:t>- Schedule</a:t>
            </a:r>
            <a:endParaRPr lang="en-US" dirty="0"/>
          </a:p>
        </p:txBody>
      </p:sp>
      <p:sp>
        <p:nvSpPr>
          <p:cNvPr id="3" name="Content Placeholder 2">
            <a:extLst>
              <a:ext uri="{FF2B5EF4-FFF2-40B4-BE49-F238E27FC236}">
                <a16:creationId xmlns="" xmlns:a16="http://schemas.microsoft.com/office/drawing/2014/main" id="{09BC925C-BB7E-9D40-A137-3B6CD6872B87}"/>
              </a:ext>
            </a:extLst>
          </p:cNvPr>
          <p:cNvSpPr>
            <a:spLocks noGrp="1"/>
          </p:cNvSpPr>
          <p:nvPr>
            <p:ph idx="1"/>
          </p:nvPr>
        </p:nvSpPr>
        <p:spPr>
          <a:xfrm>
            <a:off x="833415" y="1177758"/>
            <a:ext cx="10327008" cy="4271697"/>
          </a:xfrm>
        </p:spPr>
        <p:txBody>
          <a:bodyPr/>
          <a:lstStyle/>
          <a:p>
            <a:r>
              <a:rPr lang="en-US" sz="2400" dirty="0"/>
              <a:t>	</a:t>
            </a:r>
          </a:p>
          <a:p>
            <a:endParaRPr lang="en-US" sz="2400" dirty="0"/>
          </a:p>
        </p:txBody>
      </p:sp>
      <p:sp>
        <p:nvSpPr>
          <p:cNvPr id="4" name="Slide Number Placeholder 3">
            <a:extLst>
              <a:ext uri="{FF2B5EF4-FFF2-40B4-BE49-F238E27FC236}">
                <a16:creationId xmlns="" xmlns:a16="http://schemas.microsoft.com/office/drawing/2014/main" id="{00EF9512-918C-0445-992B-77BF8C602BAF}"/>
              </a:ext>
            </a:extLst>
          </p:cNvPr>
          <p:cNvSpPr>
            <a:spLocks noGrp="1"/>
          </p:cNvSpPr>
          <p:nvPr>
            <p:ph type="sldNum" sz="quarter" idx="12"/>
          </p:nvPr>
        </p:nvSpPr>
        <p:spPr/>
        <p:txBody>
          <a:bodyPr/>
          <a:lstStyle/>
          <a:p>
            <a:fld id="{81B7CCDB-6D39-0547-B7B3-C80E39D6513A}" type="slidenum">
              <a:rPr lang="en-US" smtClean="0"/>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104394195"/>
              </p:ext>
            </p:extLst>
          </p:nvPr>
        </p:nvGraphicFramePr>
        <p:xfrm>
          <a:off x="3652462" y="1552893"/>
          <a:ext cx="5119578" cy="4133214"/>
        </p:xfrm>
        <a:graphic>
          <a:graphicData uri="http://schemas.openxmlformats.org/drawingml/2006/table">
            <a:tbl>
              <a:tblPr/>
              <a:tblGrid>
                <a:gridCol w="2559789"/>
                <a:gridCol w="2559789"/>
              </a:tblGrid>
              <a:tr h="506752">
                <a:tc>
                  <a:txBody>
                    <a:bodyPr/>
                    <a:lstStyle/>
                    <a:p>
                      <a:pPr rtl="0" fontAlgn="b"/>
                      <a:r>
                        <a:rPr lang="en-US" sz="2400" b="1" dirty="0">
                          <a:solidFill>
                            <a:srgbClr val="000000"/>
                          </a:solidFill>
                          <a:effectLst/>
                          <a:latin typeface="Karla" charset="0"/>
                          <a:ea typeface="Karla" charset="0"/>
                          <a:cs typeface="Karla" charset="0"/>
                        </a:rPr>
                        <a:t>Time</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B6D7A8"/>
                    </a:solidFill>
                  </a:tcPr>
                </a:tc>
                <a:tc>
                  <a:txBody>
                    <a:bodyPr/>
                    <a:lstStyle/>
                    <a:p>
                      <a:pPr rtl="0" fontAlgn="b"/>
                      <a:r>
                        <a:rPr lang="en-US" sz="2400" b="1" dirty="0">
                          <a:effectLst/>
                          <a:latin typeface="Karla" charset="0"/>
                          <a:ea typeface="Karla" charset="0"/>
                          <a:cs typeface="Karla" charset="0"/>
                        </a:rPr>
                        <a:t>Activity</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B6D7A8"/>
                    </a:solidFill>
                  </a:tcPr>
                </a:tc>
              </a:tr>
              <a:tr h="388259">
                <a:tc>
                  <a:txBody>
                    <a:bodyPr/>
                    <a:lstStyle/>
                    <a:p>
                      <a:pPr rtl="0" fontAlgn="b"/>
                      <a:r>
                        <a:rPr lang="en-US" sz="1800">
                          <a:effectLst/>
                          <a:latin typeface="Karla" charset="0"/>
                          <a:ea typeface="Karla" charset="0"/>
                          <a:cs typeface="Karla" charset="0"/>
                        </a:rPr>
                        <a:t>Lecture 1</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dirty="0">
                          <a:effectLst/>
                          <a:latin typeface="Karla" charset="0"/>
                          <a:ea typeface="Karla" charset="0"/>
                          <a:cs typeface="Karla" charset="0"/>
                        </a:rPr>
                        <a:t>9.00-10.30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dirty="0">
                          <a:effectLst/>
                          <a:latin typeface="Karla" charset="0"/>
                          <a:ea typeface="Karla" charset="0"/>
                          <a:cs typeface="Karla" charset="0"/>
                        </a:rPr>
                        <a:t>Break</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r>
                        <a:rPr lang="mr-IN" sz="1800" dirty="0">
                          <a:effectLst/>
                          <a:latin typeface="Karla" charset="0"/>
                          <a:ea typeface="Karla" charset="0"/>
                          <a:cs typeface="Karla" charset="0"/>
                        </a:rPr>
                        <a:t>10.30-11.00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r>
              <a:tr h="388259">
                <a:tc>
                  <a:txBody>
                    <a:bodyPr/>
                    <a:lstStyle/>
                    <a:p>
                      <a:pPr rtl="0" fontAlgn="b"/>
                      <a:r>
                        <a:rPr lang="de-DE" sz="1800">
                          <a:effectLst/>
                          <a:latin typeface="Karla" charset="0"/>
                          <a:ea typeface="Karla" charset="0"/>
                          <a:cs typeface="Karla" charset="0"/>
                        </a:rPr>
                        <a:t>Lab 1</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tr-TR" sz="1800" dirty="0">
                          <a:effectLst/>
                          <a:latin typeface="Karla" charset="0"/>
                          <a:ea typeface="Karla" charset="0"/>
                          <a:cs typeface="Karla" charset="0"/>
                        </a:rPr>
                        <a:t>11.00-12.00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a:effectLst/>
                          <a:latin typeface="Karla" charset="0"/>
                          <a:ea typeface="Karla" charset="0"/>
                          <a:cs typeface="Karla" charset="0"/>
                        </a:rPr>
                        <a:t>Exercises 1</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tr-TR" sz="1800">
                          <a:effectLst/>
                          <a:latin typeface="Karla" charset="0"/>
                          <a:ea typeface="Karla" charset="0"/>
                          <a:cs typeface="Karla" charset="0"/>
                        </a:rPr>
                        <a:t>12.00-13.00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dirty="0">
                          <a:effectLst/>
                          <a:latin typeface="Karla" charset="0"/>
                          <a:ea typeface="Karla" charset="0"/>
                          <a:cs typeface="Karla" charset="0"/>
                        </a:rPr>
                        <a:t>Lunch</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c>
                  <a:txBody>
                    <a:bodyPr/>
                    <a:lstStyle/>
                    <a:p>
                      <a:pPr rtl="0" fontAlgn="b"/>
                      <a:r>
                        <a:rPr lang="cs-CZ" sz="1800">
                          <a:effectLst/>
                          <a:latin typeface="Karla" charset="0"/>
                          <a:ea typeface="Karla" charset="0"/>
                          <a:cs typeface="Karla" charset="0"/>
                        </a:rPr>
                        <a:t>13.00-14.00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r>
              <a:tr h="419756">
                <a:tc>
                  <a:txBody>
                    <a:bodyPr/>
                    <a:lstStyle/>
                    <a:p>
                      <a:pPr rtl="0" fontAlgn="b"/>
                      <a:r>
                        <a:rPr lang="en-US" sz="1800">
                          <a:effectLst/>
                          <a:latin typeface="Karla" charset="0"/>
                          <a:ea typeface="Karla" charset="0"/>
                          <a:cs typeface="Karla" charset="0"/>
                        </a:rPr>
                        <a:t>Lecture 2</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dirty="0">
                          <a:effectLst/>
                          <a:latin typeface="Karla" charset="0"/>
                          <a:ea typeface="Karla" charset="0"/>
                          <a:cs typeface="Karla" charset="0"/>
                        </a:rPr>
                        <a:t>14.00-15.30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430881">
                <a:tc>
                  <a:txBody>
                    <a:bodyPr/>
                    <a:lstStyle/>
                    <a:p>
                      <a:pPr rtl="0" fontAlgn="b"/>
                      <a:r>
                        <a:rPr lang="en-US" sz="1800">
                          <a:effectLst/>
                          <a:latin typeface="Karla" charset="0"/>
                          <a:ea typeface="Karla" charset="0"/>
                          <a:cs typeface="Karla" charset="0"/>
                        </a:rPr>
                        <a:t>Break</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c>
                  <a:txBody>
                    <a:bodyPr/>
                    <a:lstStyle/>
                    <a:p>
                      <a:pPr rtl="0" fontAlgn="b"/>
                      <a:r>
                        <a:rPr lang="mr-IN" sz="1800">
                          <a:effectLst/>
                          <a:latin typeface="Karla" charset="0"/>
                          <a:ea typeface="Karla" charset="0"/>
                          <a:cs typeface="Karla" charset="0"/>
                        </a:rPr>
                        <a:t>15.30-16.00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r>
              <a:tr h="446271">
                <a:tc>
                  <a:txBody>
                    <a:bodyPr/>
                    <a:lstStyle/>
                    <a:p>
                      <a:pPr rtl="0" fontAlgn="b"/>
                      <a:r>
                        <a:rPr lang="de-DE" sz="1800">
                          <a:effectLst/>
                          <a:latin typeface="Karla" charset="0"/>
                          <a:ea typeface="Karla" charset="0"/>
                          <a:cs typeface="Karla" charset="0"/>
                        </a:rPr>
                        <a:t>Lab 2</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a:effectLst/>
                          <a:latin typeface="Karla" charset="0"/>
                          <a:ea typeface="Karla" charset="0"/>
                          <a:cs typeface="Karla" charset="0"/>
                        </a:rPr>
                        <a:t>16.00-17.00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a:effectLst/>
                          <a:latin typeface="Karla" charset="0"/>
                          <a:ea typeface="Karla" charset="0"/>
                          <a:cs typeface="Karla" charset="0"/>
                        </a:rPr>
                        <a:t>Exercises 2</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dirty="0">
                          <a:effectLst/>
                          <a:latin typeface="Karla" charset="0"/>
                          <a:ea typeface="Karla" charset="0"/>
                          <a:cs typeface="Karla" charset="0"/>
                        </a:rPr>
                        <a:t>17.00-18.00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207775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F9E2911-19A9-DF44-8C34-6640BC065417}"/>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D36D3EF-4839-BD4B-8D5F-10BF554CE9B6}"/>
              </a:ext>
            </a:extLst>
          </p:cNvPr>
          <p:cNvPicPr>
            <a:picLocks noChangeAspect="1"/>
          </p:cNvPicPr>
          <p:nvPr/>
        </p:nvPicPr>
        <p:blipFill>
          <a:blip r:embed="rId2"/>
          <a:stretch>
            <a:fillRect/>
          </a:stretch>
        </p:blipFill>
        <p:spPr>
          <a:xfrm>
            <a:off x="2530247" y="1987654"/>
            <a:ext cx="6515100" cy="4343400"/>
          </a:xfrm>
          <a:prstGeom prst="rect">
            <a:avLst/>
          </a:prstGeom>
        </p:spPr>
      </p:pic>
      <p:pic>
        <p:nvPicPr>
          <p:cNvPr id="7" name="Picture 6">
            <a:extLst>
              <a:ext uri="{FF2B5EF4-FFF2-40B4-BE49-F238E27FC236}">
                <a16:creationId xmlns=""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130</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1714B646-3732-734E-8375-7BBDDFDF3A45}"/>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131</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predictions,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(shown with dotted line) and the 95% CI of those predictions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a:blip r:embed="rId4"/>
                <a:stretch>
                  <a:fillRect l="-886" t="-4688" b="-187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47522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4" name="Slide Number Placeholder 3"/>
          <p:cNvSpPr>
            <a:spLocks noGrp="1"/>
          </p:cNvSpPr>
          <p:nvPr>
            <p:ph type="sldNum" sz="quarter" idx="12"/>
          </p:nvPr>
        </p:nvSpPr>
        <p:spPr/>
        <p:txBody>
          <a:bodyPr/>
          <a:lstStyle/>
          <a:p>
            <a:fld id="{81B7CCDB-6D39-0547-B7B3-C80E39D6513A}" type="slidenum">
              <a:rPr lang="en-US" smtClean="0"/>
              <a:t>132</a:t>
            </a:fld>
            <a:endParaRPr lang="en-US"/>
          </a:p>
        </p:txBody>
      </p:sp>
      <p:sp>
        <p:nvSpPr>
          <p:cNvPr id="6" name="Content Placeholder 2"/>
          <p:cNvSpPr txBox="1">
            <a:spLocks/>
          </p:cNvSpPr>
          <p:nvPr/>
        </p:nvSpPr>
        <p:spPr>
          <a:xfrm>
            <a:off x="932496" y="1129437"/>
            <a:ext cx="10327008" cy="38997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So far we have examined only one predictor at the time. Next lecture we will see how to use multiple predictors together and evaluate the significance of each predictor when cofounding effects are present. </a:t>
            </a:r>
          </a:p>
          <a:p>
            <a:pPr marL="342900" indent="-342900">
              <a:buFont typeface="Arial" charset="0"/>
              <a:buChar char="•"/>
            </a:pPr>
            <a:endParaRPr lang="en-US" sz="2400" dirty="0"/>
          </a:p>
          <a:p>
            <a:pPr marL="342900" indent="-342900">
              <a:buFont typeface="Arial" charset="0"/>
              <a:buChar char="•"/>
            </a:pPr>
            <a:r>
              <a:rPr lang="en-US" sz="2400" dirty="0"/>
              <a:t>In this lecture we used sub-samples to estimate the CI. Next lecture we will </a:t>
            </a:r>
            <a:r>
              <a:rPr lang="en-US" sz="2400"/>
              <a:t>introduce bootstrapping,  </a:t>
            </a:r>
            <a:r>
              <a:rPr lang="en-US" sz="2400" dirty="0"/>
              <a:t>a </a:t>
            </a:r>
            <a:r>
              <a:rPr lang="en-US" sz="2400"/>
              <a:t>trick for </a:t>
            </a:r>
            <a:r>
              <a:rPr lang="en-US" sz="2400" dirty="0"/>
              <a:t>re-using the data to estimate the CI. </a:t>
            </a:r>
          </a:p>
          <a:p>
            <a:pPr marL="342900" indent="-342900">
              <a:buFont typeface="Arial" charset="0"/>
              <a:buChar char="•"/>
            </a:pPr>
            <a:endParaRPr lang="en-US" sz="2400" dirty="0"/>
          </a:p>
          <a:p>
            <a:pPr marL="342900" indent="-342900">
              <a:buFont typeface="Arial" charset="0"/>
              <a:buChar char="•"/>
            </a:pPr>
            <a:endParaRPr lang="en-US" sz="2400" dirty="0"/>
          </a:p>
        </p:txBody>
      </p:sp>
    </p:spTree>
    <p:extLst>
      <p:ext uri="{BB962C8B-B14F-4D97-AF65-F5344CB8AC3E}">
        <p14:creationId xmlns:p14="http://schemas.microsoft.com/office/powerpoint/2010/main" val="15078469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Tree>
    <p:extLst>
      <p:ext uri="{BB962C8B-B14F-4D97-AF65-F5344CB8AC3E}">
        <p14:creationId xmlns:p14="http://schemas.microsoft.com/office/powerpoint/2010/main" val="2030091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134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7706013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8457691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we 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4724196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2713936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789450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3576E6-96F6-9A45-BEFF-79FBB9C5FDC1}"/>
              </a:ext>
            </a:extLst>
          </p:cNvPr>
          <p:cNvSpPr>
            <a:spLocks noGrp="1"/>
          </p:cNvSpPr>
          <p:nvPr>
            <p:ph type="title"/>
          </p:nvPr>
        </p:nvSpPr>
        <p:spPr/>
        <p:txBody>
          <a:bodyPr/>
          <a:lstStyle/>
          <a:p>
            <a:r>
              <a:rPr lang="en-US" dirty="0"/>
              <a:t>Data Science</a:t>
            </a:r>
          </a:p>
        </p:txBody>
      </p:sp>
      <p:sp>
        <p:nvSpPr>
          <p:cNvPr id="3" name="Slide Number Placeholder 2">
            <a:extLst>
              <a:ext uri="{FF2B5EF4-FFF2-40B4-BE49-F238E27FC236}">
                <a16:creationId xmlns="" xmlns:a16="http://schemas.microsoft.com/office/drawing/2014/main" id="{7B1ED362-54E2-F34C-89CF-2FE84DD1EBCA}"/>
              </a:ext>
            </a:extLst>
          </p:cNvPr>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275346680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Tree>
    <p:extLst>
      <p:ext uri="{BB962C8B-B14F-4D97-AF65-F5344CB8AC3E}">
        <p14:creationId xmlns:p14="http://schemas.microsoft.com/office/powerpoint/2010/main" val="19407879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xmlns="" val="20000"/>
                    </a:ext>
                  </a:extLst>
                </a:gridCol>
                <a:gridCol w="713105">
                  <a:extLst>
                    <a:ext uri="{9D8B030D-6E8A-4147-A177-3AD203B41FA5}">
                      <a16:colId xmlns:a16="http://schemas.microsoft.com/office/drawing/2014/main" xmlns="" val="20001"/>
                    </a:ext>
                  </a:extLst>
                </a:gridCol>
                <a:gridCol w="841693">
                  <a:extLst>
                    <a:ext uri="{9D8B030D-6E8A-4147-A177-3AD203B41FA5}">
                      <a16:colId xmlns:a16="http://schemas.microsoft.com/office/drawing/2014/main" xmlns="" val="20002"/>
                    </a:ext>
                  </a:extLst>
                </a:gridCol>
                <a:gridCol w="773430">
                  <a:extLst>
                    <a:ext uri="{9D8B030D-6E8A-4147-A177-3AD203B41FA5}">
                      <a16:colId xmlns:a16="http://schemas.microsoft.com/office/drawing/2014/main" xmlns="" val="20003"/>
                    </a:ext>
                  </a:extLst>
                </a:gridCol>
                <a:gridCol w="567055">
                  <a:extLst>
                    <a:ext uri="{9D8B030D-6E8A-4147-A177-3AD203B41FA5}">
                      <a16:colId xmlns:a16="http://schemas.microsoft.com/office/drawing/2014/main" xmlns="" val="20004"/>
                    </a:ext>
                  </a:extLst>
                </a:gridCol>
                <a:gridCol w="1178243">
                  <a:extLst>
                    <a:ext uri="{9D8B030D-6E8A-4147-A177-3AD203B41FA5}">
                      <a16:colId xmlns:a16="http://schemas.microsoft.com/office/drawing/2014/main" xmlns="" val="20005"/>
                    </a:ext>
                  </a:extLst>
                </a:gridCol>
                <a:gridCol w="908368">
                  <a:extLst>
                    <a:ext uri="{9D8B030D-6E8A-4147-A177-3AD203B41FA5}">
                      <a16:colId xmlns:a16="http://schemas.microsoft.com/office/drawing/2014/main" xmlns="" val="20006"/>
                    </a:ext>
                  </a:extLst>
                </a:gridCol>
                <a:gridCol w="1013143">
                  <a:extLst>
                    <a:ext uri="{9D8B030D-6E8A-4147-A177-3AD203B41FA5}">
                      <a16:colId xmlns:a16="http://schemas.microsoft.com/office/drawing/2014/main" xmlns="" val="20007"/>
                    </a:ext>
                  </a:extLst>
                </a:gridCol>
                <a:gridCol w="998855">
                  <a:extLst>
                    <a:ext uri="{9D8B030D-6E8A-4147-A177-3AD203B41FA5}">
                      <a16:colId xmlns:a16="http://schemas.microsoft.com/office/drawing/2014/main" xmlns="" val="20008"/>
                    </a:ext>
                  </a:extLst>
                </a:gridCol>
                <a:gridCol w="1214755">
                  <a:extLst>
                    <a:ext uri="{9D8B030D-6E8A-4147-A177-3AD203B41FA5}">
                      <a16:colId xmlns:a16="http://schemas.microsoft.com/office/drawing/2014/main" xmlns="" val="20009"/>
                    </a:ext>
                  </a:extLst>
                </a:gridCol>
                <a:gridCol w="1038468">
                  <a:extLst>
                    <a:ext uri="{9D8B030D-6E8A-4147-A177-3AD203B41FA5}">
                      <a16:colId xmlns:a16="http://schemas.microsoft.com/office/drawing/2014/main" xmlns=""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xmlns=""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xmlns=""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xmlns=""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xmlns=""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xmlns=""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934907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11056359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b="1" dirty="0">
                    <a:latin typeface="Karla" charset="0"/>
                    <a:ea typeface="Karla" charset="0"/>
                    <a:cs typeface="Karla" charset="0"/>
                  </a:rPr>
                  <a:t>Question: </a:t>
                </a:r>
                <a:r>
                  <a:rPr lang="en-US" dirty="0">
                    <a:latin typeface="Karla" charset="0"/>
                    <a:ea typeface="Karla" charset="0"/>
                    <a:cs typeface="Karla" charset="0"/>
                  </a:rPr>
                  <a:t>What is interpretation of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a:latin typeface="Karla" charset="0"/>
                    <a:ea typeface="Karla" charset="0"/>
                    <a:cs typeface="Karla" charset="0"/>
                  </a:rPr>
                  <a:t> and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oMath>
                </a14:m>
                <a:r>
                  <a:rPr lang="en-US" dirty="0">
                    <a:latin typeface="Karla" charset="0"/>
                    <a:ea typeface="Karla" charset="0"/>
                    <a:cs typeface="Karla" charset="0"/>
                  </a:rPr>
                  <a:t>? </a:t>
                </a: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Tree>
    <p:extLst>
      <p:ext uri="{BB962C8B-B14F-4D97-AF65-F5344CB8AC3E}">
        <p14:creationId xmlns:p14="http://schemas.microsoft.com/office/powerpoint/2010/main" val="2470444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Tree>
    <p:extLst>
      <p:ext uri="{BB962C8B-B14F-4D97-AF65-F5344CB8AC3E}">
        <p14:creationId xmlns:p14="http://schemas.microsoft.com/office/powerpoint/2010/main" val="9894251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13031887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5078912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Tree>
    <p:extLst>
      <p:ext uri="{BB962C8B-B14F-4D97-AF65-F5344CB8AC3E}">
        <p14:creationId xmlns:p14="http://schemas.microsoft.com/office/powerpoint/2010/main" val="3650358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9914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Tree>
    <p:extLst>
      <p:ext uri="{BB962C8B-B14F-4D97-AF65-F5344CB8AC3E}">
        <p14:creationId xmlns:p14="http://schemas.microsoft.com/office/powerpoint/2010/main" val="474939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FA029E-8988-FA4F-92FE-0B6C52B93E70}"/>
              </a:ext>
            </a:extLst>
          </p:cNvPr>
          <p:cNvSpPr>
            <a:spLocks noGrp="1"/>
          </p:cNvSpPr>
          <p:nvPr>
            <p:ph type="title"/>
          </p:nvPr>
        </p:nvSpPr>
        <p:spPr/>
        <p:txBody>
          <a:bodyPr/>
          <a:lstStyle/>
          <a:p>
            <a:r>
              <a:rPr lang="en-US" dirty="0"/>
              <a:t>Why?</a:t>
            </a:r>
          </a:p>
        </p:txBody>
      </p:sp>
      <p:pic>
        <p:nvPicPr>
          <p:cNvPr id="6" name="Content Placeholder 5">
            <a:extLst>
              <a:ext uri="{FF2B5EF4-FFF2-40B4-BE49-F238E27FC236}">
                <a16:creationId xmlns="" xmlns:a16="http://schemas.microsoft.com/office/drawing/2014/main" id="{D9CBA2D2-B6CF-0841-85A0-642BE068BDCD}"/>
              </a:ext>
            </a:extLst>
          </p:cNvPr>
          <p:cNvPicPr>
            <a:picLocks noGrp="1" noChangeAspect="1"/>
          </p:cNvPicPr>
          <p:nvPr>
            <p:ph idx="1"/>
          </p:nvPr>
        </p:nvPicPr>
        <p:blipFill>
          <a:blip r:embed="rId2"/>
          <a:stretch>
            <a:fillRect/>
          </a:stretch>
        </p:blipFill>
        <p:spPr>
          <a:xfrm>
            <a:off x="1992784" y="1215880"/>
            <a:ext cx="8443484" cy="4807240"/>
          </a:xfrm>
        </p:spPr>
      </p:pic>
      <p:sp>
        <p:nvSpPr>
          <p:cNvPr id="4" name="Slide Number Placeholder 3">
            <a:extLst>
              <a:ext uri="{FF2B5EF4-FFF2-40B4-BE49-F238E27FC236}">
                <a16:creationId xmlns="" xmlns:a16="http://schemas.microsoft.com/office/drawing/2014/main" id="{62972169-BEFC-704C-AEEA-DD754F1C4D12}"/>
              </a:ext>
            </a:extLst>
          </p:cNvPr>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662632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Tree>
    <p:extLst>
      <p:ext uri="{BB962C8B-B14F-4D97-AF65-F5344CB8AC3E}">
        <p14:creationId xmlns:p14="http://schemas.microsoft.com/office/powerpoint/2010/main" val="1164522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Tree>
    <p:extLst>
      <p:ext uri="{BB962C8B-B14F-4D97-AF65-F5344CB8AC3E}">
        <p14:creationId xmlns:p14="http://schemas.microsoft.com/office/powerpoint/2010/main" val="8558675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7203275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118057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FA029E-8988-FA4F-92FE-0B6C52B93E70}"/>
              </a:ext>
            </a:extLst>
          </p:cNvPr>
          <p:cNvSpPr>
            <a:spLocks noGrp="1"/>
          </p:cNvSpPr>
          <p:nvPr>
            <p:ph type="title"/>
          </p:nvPr>
        </p:nvSpPr>
        <p:spPr/>
        <p:txBody>
          <a:bodyPr/>
          <a:lstStyle/>
          <a:p>
            <a:r>
              <a:rPr lang="en-US" dirty="0"/>
              <a:t>Why?</a:t>
            </a:r>
          </a:p>
        </p:txBody>
      </p:sp>
      <p:pic>
        <p:nvPicPr>
          <p:cNvPr id="8" name="Content Placeholder 7">
            <a:extLst>
              <a:ext uri="{FF2B5EF4-FFF2-40B4-BE49-F238E27FC236}">
                <a16:creationId xmlns="" xmlns:a16="http://schemas.microsoft.com/office/drawing/2014/main" id="{E1F16BF2-9629-E741-B7F6-518A89937654}"/>
              </a:ext>
            </a:extLst>
          </p:cNvPr>
          <p:cNvPicPr>
            <a:picLocks noGrp="1" noChangeAspect="1"/>
          </p:cNvPicPr>
          <p:nvPr>
            <p:ph idx="1"/>
          </p:nvPr>
        </p:nvPicPr>
        <p:blipFill>
          <a:blip r:embed="rId2"/>
          <a:stretch>
            <a:fillRect/>
          </a:stretch>
        </p:blipFill>
        <p:spPr>
          <a:xfrm>
            <a:off x="1809663" y="1214628"/>
            <a:ext cx="9049911" cy="4809744"/>
          </a:xfrm>
        </p:spPr>
      </p:pic>
      <p:sp>
        <p:nvSpPr>
          <p:cNvPr id="4" name="Slide Number Placeholder 3">
            <a:extLst>
              <a:ext uri="{FF2B5EF4-FFF2-40B4-BE49-F238E27FC236}">
                <a16:creationId xmlns="" xmlns:a16="http://schemas.microsoft.com/office/drawing/2014/main" id="{62972169-BEFC-704C-AEEA-DD754F1C4D12}"/>
              </a:ext>
            </a:extLst>
          </p:cNvPr>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487726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FA029E-8988-FA4F-92FE-0B6C52B93E70}"/>
              </a:ext>
            </a:extLst>
          </p:cNvPr>
          <p:cNvSpPr>
            <a:spLocks noGrp="1"/>
          </p:cNvSpPr>
          <p:nvPr>
            <p:ph type="title"/>
          </p:nvPr>
        </p:nvSpPr>
        <p:spPr/>
        <p:txBody>
          <a:bodyPr/>
          <a:lstStyle/>
          <a:p>
            <a:r>
              <a:rPr lang="en-US" dirty="0"/>
              <a:t>Why?</a:t>
            </a:r>
          </a:p>
        </p:txBody>
      </p:sp>
      <p:sp>
        <p:nvSpPr>
          <p:cNvPr id="4" name="Slide Number Placeholder 3">
            <a:extLst>
              <a:ext uri="{FF2B5EF4-FFF2-40B4-BE49-F238E27FC236}">
                <a16:creationId xmlns="" xmlns:a16="http://schemas.microsoft.com/office/drawing/2014/main" id="{62972169-BEFC-704C-AEEA-DD754F1C4D12}"/>
              </a:ext>
            </a:extLst>
          </p:cNvPr>
          <p:cNvSpPr>
            <a:spLocks noGrp="1"/>
          </p:cNvSpPr>
          <p:nvPr>
            <p:ph type="sldNum" sz="quarter" idx="12"/>
          </p:nvPr>
        </p:nvSpPr>
        <p:spPr/>
        <p:txBody>
          <a:bodyPr/>
          <a:lstStyle/>
          <a:p>
            <a:fld id="{81B7CCDB-6D39-0547-B7B3-C80E39D6513A}" type="slidenum">
              <a:rPr lang="en-US" smtClean="0"/>
              <a:t>16</a:t>
            </a:fld>
            <a:endParaRPr lang="en-US"/>
          </a:p>
        </p:txBody>
      </p:sp>
      <p:pic>
        <p:nvPicPr>
          <p:cNvPr id="5" name="Picture 4">
            <a:extLst>
              <a:ext uri="{FF2B5EF4-FFF2-40B4-BE49-F238E27FC236}">
                <a16:creationId xmlns="" xmlns:a16="http://schemas.microsoft.com/office/drawing/2014/main" id="{F4EF1364-A43E-8F49-B91F-C8D246D1AB18}"/>
              </a:ext>
            </a:extLst>
          </p:cNvPr>
          <p:cNvPicPr>
            <a:picLocks noChangeAspect="1"/>
          </p:cNvPicPr>
          <p:nvPr/>
        </p:nvPicPr>
        <p:blipFill>
          <a:blip r:embed="rId2"/>
          <a:stretch>
            <a:fillRect/>
          </a:stretch>
        </p:blipFill>
        <p:spPr>
          <a:xfrm>
            <a:off x="2342154" y="1502361"/>
            <a:ext cx="7861300" cy="4838700"/>
          </a:xfrm>
          <a:prstGeom prst="rect">
            <a:avLst/>
          </a:prstGeom>
        </p:spPr>
      </p:pic>
    </p:spTree>
    <p:extLst>
      <p:ext uri="{BB962C8B-B14F-4D97-AF65-F5344CB8AC3E}">
        <p14:creationId xmlns:p14="http://schemas.microsoft.com/office/powerpoint/2010/main" val="1348765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06C0AB-B1EA-F246-80B0-00C049C83124}"/>
              </a:ext>
            </a:extLst>
          </p:cNvPr>
          <p:cNvSpPr>
            <a:spLocks noGrp="1"/>
          </p:cNvSpPr>
          <p:nvPr>
            <p:ph type="title"/>
          </p:nvPr>
        </p:nvSpPr>
        <p:spPr/>
        <p:txBody>
          <a:bodyPr/>
          <a:lstStyle/>
          <a:p>
            <a:r>
              <a:rPr lang="en-US" dirty="0"/>
              <a:t>Data Science Process</a:t>
            </a:r>
          </a:p>
        </p:txBody>
      </p:sp>
      <p:pic>
        <p:nvPicPr>
          <p:cNvPr id="6" name="Content Placeholder 5">
            <a:extLst>
              <a:ext uri="{FF2B5EF4-FFF2-40B4-BE49-F238E27FC236}">
                <a16:creationId xmlns="" xmlns:a16="http://schemas.microsoft.com/office/drawing/2014/main" id="{1983404A-1D67-0140-A3C5-306733FD96C1}"/>
              </a:ext>
            </a:extLst>
          </p:cNvPr>
          <p:cNvPicPr>
            <a:picLocks noGrp="1" noChangeAspect="1"/>
          </p:cNvPicPr>
          <p:nvPr>
            <p:ph idx="1"/>
          </p:nvPr>
        </p:nvPicPr>
        <p:blipFill>
          <a:blip r:embed="rId2">
            <a:alphaModFix/>
          </a:blip>
          <a:stretch>
            <a:fillRect/>
          </a:stretch>
        </p:blipFill>
        <p:spPr>
          <a:xfrm>
            <a:off x="4038308" y="983808"/>
            <a:ext cx="4206790" cy="5270688"/>
          </a:xfrm>
        </p:spPr>
      </p:pic>
      <p:sp>
        <p:nvSpPr>
          <p:cNvPr id="4" name="Slide Number Placeholder 3">
            <a:extLst>
              <a:ext uri="{FF2B5EF4-FFF2-40B4-BE49-F238E27FC236}">
                <a16:creationId xmlns="" xmlns:a16="http://schemas.microsoft.com/office/drawing/2014/main" id="{4EB53784-E8BD-6B4C-A24B-3EACDA3C0C10}"/>
              </a:ext>
            </a:extLst>
          </p:cNvPr>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224618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608DB2-9A91-5444-957D-960B2C9EBEB1}"/>
              </a:ext>
            </a:extLst>
          </p:cNvPr>
          <p:cNvSpPr>
            <a:spLocks noGrp="1"/>
          </p:cNvSpPr>
          <p:nvPr>
            <p:ph type="title"/>
          </p:nvPr>
        </p:nvSpPr>
        <p:spPr/>
        <p:txBody>
          <a:bodyPr/>
          <a:lstStyle/>
          <a:p>
            <a:r>
              <a:rPr lang="en-US" dirty="0"/>
              <a:t>Let’s start</a:t>
            </a:r>
          </a:p>
        </p:txBody>
      </p:sp>
      <p:sp>
        <p:nvSpPr>
          <p:cNvPr id="3" name="Slide Number Placeholder 2">
            <a:extLst>
              <a:ext uri="{FF2B5EF4-FFF2-40B4-BE49-F238E27FC236}">
                <a16:creationId xmlns="" xmlns:a16="http://schemas.microsoft.com/office/drawing/2014/main" id="{B27854F5-9087-4C47-92F8-07E7D56EC288}"/>
              </a:ext>
            </a:extLst>
          </p:cNvPr>
          <p:cNvSpPr>
            <a:spLocks noGrp="1"/>
          </p:cNvSpPr>
          <p:nvPr>
            <p:ph type="sldNum" sz="quarter" idx="12"/>
          </p:nvPr>
        </p:nvSpPr>
        <p:spPr/>
        <p:txBody>
          <a:bodyPr/>
          <a:lstStyle/>
          <a:p>
            <a:fld id="{81B7CCDB-6D39-0547-B7B3-C80E39D6513A}" type="slidenum">
              <a:rPr lang="en-US" smtClean="0"/>
              <a:t>18</a:t>
            </a:fld>
            <a:endParaRPr lang="en-US"/>
          </a:p>
        </p:txBody>
      </p:sp>
    </p:spTree>
    <p:extLst>
      <p:ext uri="{BB962C8B-B14F-4D97-AF65-F5344CB8AC3E}">
        <p14:creationId xmlns:p14="http://schemas.microsoft.com/office/powerpoint/2010/main" val="342433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1177758"/>
            <a:ext cx="4948549" cy="4674402"/>
          </a:xfrm>
          <a:noFill/>
          <a:ln w="12700">
            <a:solidFill>
              <a:schemeClr val="tx1">
                <a:lumMod val="75000"/>
                <a:lumOff val="25000"/>
              </a:schemeClr>
            </a:solidFill>
          </a:ln>
        </p:spPr>
        <p:txBody>
          <a:bodyPr/>
          <a:lstStyle/>
          <a:p>
            <a:pPr>
              <a:spcAft>
                <a:spcPts val="1200"/>
              </a:spcAft>
            </a:pPr>
            <a:r>
              <a:rPr lang="en-US" sz="2000" b="1" dirty="0"/>
              <a:t>Logistics</a:t>
            </a:r>
          </a:p>
          <a:p>
            <a:pPr>
              <a:spcAft>
                <a:spcPts val="1200"/>
              </a:spcAft>
            </a:pPr>
            <a:r>
              <a:rPr lang="en-US" sz="2000" dirty="0"/>
              <a:t>	</a:t>
            </a:r>
            <a:r>
              <a:rPr lang="en-US" sz="2000" dirty="0" smtClean="0"/>
              <a:t>Program Structure</a:t>
            </a:r>
            <a:endParaRPr lang="en-US" sz="2000" dirty="0"/>
          </a:p>
          <a:p>
            <a:pPr>
              <a:spcAft>
                <a:spcPts val="1200"/>
              </a:spcAft>
            </a:pPr>
            <a:r>
              <a:rPr lang="en-US" sz="2000" b="1" dirty="0"/>
              <a:t>Data</a:t>
            </a:r>
          </a:p>
          <a:p>
            <a:pPr>
              <a:spcAft>
                <a:spcPts val="1200"/>
              </a:spcAft>
            </a:pPr>
            <a:r>
              <a:rPr lang="en-US" sz="2000" b="1" dirty="0"/>
              <a:t>Statistical Modeling I </a:t>
            </a:r>
          </a:p>
          <a:p>
            <a:pPr>
              <a:spcAft>
                <a:spcPts val="1200"/>
              </a:spcAft>
            </a:pPr>
            <a:r>
              <a:rPr lang="en-US" sz="2000" dirty="0"/>
              <a:t>	k-Nearest Neighbors (</a:t>
            </a:r>
            <a:r>
              <a:rPr lang="en-US" sz="2000" dirty="0" err="1"/>
              <a:t>kNN</a:t>
            </a:r>
            <a:r>
              <a:rPr lang="en-US" sz="2000" dirty="0"/>
              <a:t>) </a:t>
            </a:r>
          </a:p>
          <a:p>
            <a:pPr>
              <a:spcAft>
                <a:spcPts val="1200"/>
              </a:spcAft>
            </a:pPr>
            <a:r>
              <a:rPr lang="en-US" sz="2000" b="1" dirty="0"/>
              <a:t>Statistical Modeling II</a:t>
            </a:r>
          </a:p>
          <a:p>
            <a:pPr>
              <a:spcAft>
                <a:spcPts val="1200"/>
              </a:spcAft>
            </a:pPr>
            <a:r>
              <a:rPr lang="en-US" sz="2000" dirty="0"/>
              <a:t>	Linear Regression </a:t>
            </a:r>
          </a:p>
          <a:p>
            <a:pPr>
              <a:spcAft>
                <a:spcPts val="1200"/>
              </a:spcAft>
            </a:pPr>
            <a:endParaRPr lang="en-US" sz="2000" dirty="0"/>
          </a:p>
          <a:p>
            <a:pPr>
              <a:spcAft>
                <a:spcPts val="1200"/>
              </a:spcAft>
            </a:pPr>
            <a:r>
              <a:rPr lang="en-US" sz="2000" dirty="0"/>
              <a:t> </a:t>
            </a:r>
          </a:p>
          <a:p>
            <a:pPr>
              <a:spcAft>
                <a:spcPts val="1200"/>
              </a:spcAft>
            </a:pPr>
            <a:endParaRPr lang="en-US" sz="2000"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5999002" y="1177758"/>
                <a:ext cx="5566922" cy="4674402"/>
              </a:xfrm>
              <a:prstGeom prst="rect">
                <a:avLst/>
              </a:prstGeom>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r>
                  <a:rPr lang="en-US" sz="2000" b="1" dirty="0"/>
                  <a:t>Model Fitness </a:t>
                </a:r>
              </a:p>
              <a:p>
                <a:pPr>
                  <a:spcBef>
                    <a:spcPts val="0"/>
                  </a:spcBef>
                  <a:spcAft>
                    <a:spcPts val="1200"/>
                  </a:spcAft>
                </a:pPr>
                <a:r>
                  <a:rPr lang="en-US" sz="2000" dirty="0"/>
                  <a:t>	How does the model perform predicting? </a:t>
                </a:r>
                <a:endParaRPr lang="en-US" sz="2000" b="1" dirty="0"/>
              </a:p>
              <a:p>
                <a:pPr>
                  <a:spcBef>
                    <a:spcPts val="1872"/>
                  </a:spcBef>
                  <a:spcAft>
                    <a:spcPts val="1200"/>
                  </a:spcAft>
                </a:pPr>
                <a:r>
                  <a:rPr lang="en-US" sz="2000" b="1" dirty="0"/>
                  <a:t>Comparison of Two Models   </a:t>
                </a:r>
              </a:p>
              <a:p>
                <a:pPr>
                  <a:spcBef>
                    <a:spcPts val="0"/>
                  </a:spcBef>
                  <a:spcAft>
                    <a:spcPts val="1200"/>
                  </a:spcAft>
                </a:pPr>
                <a:r>
                  <a:rPr lang="en-US" sz="2000" dirty="0"/>
                  <a:t>	How do we choose from two different models?</a:t>
                </a:r>
              </a:p>
              <a:p>
                <a:pPr>
                  <a:spcBef>
                    <a:spcPts val="1872"/>
                  </a:spcBef>
                  <a:spcAft>
                    <a:spcPts val="1200"/>
                  </a:spcAft>
                </a:pPr>
                <a:r>
                  <a:rPr lang="en-US" sz="2000" b="1" dirty="0"/>
                  <a:t>Evaluating Significance of Predictors </a:t>
                </a:r>
              </a:p>
              <a:p>
                <a:pPr>
                  <a:spcBef>
                    <a:spcPts val="0"/>
                  </a:spcBef>
                  <a:spcAft>
                    <a:spcPts val="1200"/>
                  </a:spcAft>
                </a:pPr>
                <a:r>
                  <a:rPr lang="en-US" sz="2000" dirty="0"/>
                  <a:t>	Does the outcome depend on the predictors?</a:t>
                </a:r>
                <a:endParaRPr lang="en-US" sz="2000" b="1" dirty="0"/>
              </a:p>
              <a:p>
                <a:pPr>
                  <a:spcBef>
                    <a:spcPts val="672"/>
                  </a:spcBef>
                  <a:spcAft>
                    <a:spcPts val="1200"/>
                  </a:spcAft>
                </a:pPr>
                <a:r>
                  <a:rPr lang="en-US" sz="2000" b="1" dirty="0"/>
                  <a:t>How well we </a:t>
                </a:r>
                <a:r>
                  <a:rPr lang="en-US" sz="2000" b="1" dirty="0" smtClean="0"/>
                  <a:t>know the model </a:t>
                </a:r>
                <a14:m>
                  <m:oMath xmlns:m="http://schemas.openxmlformats.org/officeDocument/2006/math">
                    <m:acc>
                      <m:accPr>
                        <m:chr m:val="̂"/>
                        <m:ctrlPr>
                          <a:rPr lang="en-US" sz="2000" b="1" i="1">
                            <a:latin typeface="Cambria Math" charset="0"/>
                          </a:rPr>
                        </m:ctrlPr>
                      </m:accPr>
                      <m:e>
                        <m:r>
                          <a:rPr lang="en-US" sz="2000" b="1" i="1">
                            <a:latin typeface="Cambria Math" charset="0"/>
                          </a:rPr>
                          <m:t>𝒇</m:t>
                        </m:r>
                      </m:e>
                    </m:acc>
                  </m:oMath>
                </a14:m>
                <a:endParaRPr lang="en-US" sz="2000" b="1" dirty="0"/>
              </a:p>
            </p:txBody>
          </p:sp>
        </mc:Choice>
        <mc:Fallback>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5999002" y="1177758"/>
                <a:ext cx="5566922" cy="4674402"/>
              </a:xfrm>
              <a:prstGeom prst="rect">
                <a:avLst/>
              </a:prstGeom>
              <a:blipFill rotWithShape="0">
                <a:blip r:embed="rId2"/>
                <a:stretch>
                  <a:fillRect l="-984" t="-520"/>
                </a:stretch>
              </a:blipFill>
              <a:ln w="12700">
                <a:solidFill>
                  <a:schemeClr val="tx1">
                    <a:lumMod val="75000"/>
                    <a:lumOff val="2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Tree>
    <p:extLst>
      <p:ext uri="{BB962C8B-B14F-4D97-AF65-F5344CB8AC3E}">
        <p14:creationId xmlns:p14="http://schemas.microsoft.com/office/powerpoint/2010/main" val="1257348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Data</a:t>
            </a:r>
          </a:p>
        </p:txBody>
      </p:sp>
      <p:sp>
        <p:nvSpPr>
          <p:cNvPr id="3" name="Slide Number Placeholder 2"/>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141558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3410018"/>
              </p:ext>
            </p:extLst>
          </p:nvPr>
        </p:nvGraphicFramePr>
        <p:xfrm>
          <a:off x="3112385" y="3005980"/>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b="1" dirty="0"/>
              <a:t>Advertising data set</a:t>
            </a:r>
            <a:r>
              <a:rPr lang="en-US" sz="2400"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2158843" y="5730889"/>
            <a:ext cx="7874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sz="2400" dirty="0"/>
              <a:t>There is an asymmetry in many of these problems: </a:t>
            </a:r>
          </a:p>
          <a:p>
            <a:pPr marL="923925"/>
            <a:r>
              <a:rPr lang="en-US" sz="2400" dirty="0"/>
              <a:t>The variable we'd like to predict may be more difficult to measure, is more important than the other(s), or may be directly or indirectly influenced by the values of the other variable(s).</a:t>
            </a:r>
          </a:p>
          <a:p>
            <a:endParaRPr lang="en-US" sz="2400" dirty="0"/>
          </a:p>
          <a:p>
            <a:r>
              <a:rPr lang="en-US" sz="2400" dirty="0"/>
              <a:t>Thus, we'd like to define two categories of variables: </a:t>
            </a:r>
          </a:p>
          <a:p>
            <a:pPr marL="979488" indent="-455613">
              <a:buFont typeface="Arial" charset="0"/>
              <a:buChar char="•"/>
            </a:pPr>
            <a:r>
              <a:rPr lang="en-US" sz="2400" dirty="0"/>
              <a:t>variables whose value we want to predict </a:t>
            </a:r>
          </a:p>
          <a:p>
            <a:pPr marL="979488" indent="-455613">
              <a:buFont typeface="Arial" charset="0"/>
              <a:buChar char="•"/>
            </a:pPr>
            <a:r>
              <a:rPr lang="en-US" sz="2400"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121367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230368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1336065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Class Logistics</a:t>
            </a:r>
          </a:p>
        </p:txBody>
      </p:sp>
      <p:sp>
        <p:nvSpPr>
          <p:cNvPr id="3" name="Slide Number Placeholder 2"/>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21316737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72175"/>
                  <a:gd name="adj2" fmla="val 6784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72175"/>
                  <a:gd name="adj2" fmla="val 67846"/>
                  <a:gd name="adj3" fmla="val 16667"/>
                </a:avLst>
              </a:prstGeom>
              <a:blipFill rotWithShape="0">
                <a:blip r:embed="rId3"/>
                <a:stretch>
                  <a:fillRect r="-265"/>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54549469-8AF1-9940-B998-470C6F7A3294}"/>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454580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195346"/>
              <a:gd name="adj2" fmla="val 150154"/>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here?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 xmlns:a16="http://schemas.microsoft.com/office/drawing/2014/main"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31</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3"/>
                <a:stretch>
                  <a:fillRect l="-1248" b="-8738"/>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 xmlns:a16="http://schemas.microsoft.com/office/drawing/2014/main" id="{FE446D22-A807-1A44-A630-F024385105B2}"/>
              </a:ext>
            </a:extLst>
          </p:cNvPr>
          <p:cNvPicPr>
            <a:picLocks noChangeAspect="1"/>
          </p:cNvPicPr>
          <p:nvPr/>
        </p:nvPicPr>
        <p:blipFill>
          <a:blip r:embed="rId4"/>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 </a:t>
                </a:r>
                <a14:m>
                  <m:oMath xmlns:m="http://schemas.openxmlformats.org/officeDocument/2006/math">
                    <m:acc>
                      <m:accPr>
                        <m:chr m:val="̂"/>
                        <m:ctrlPr>
                          <a:rPr lang="en-US" sz="2400" i="1">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 as close to the observed value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7996488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 xmlns:a16="http://schemas.microsoft.com/office/drawing/2014/main" id="{F8CF77CA-E6D2-0C4D-B979-24ED101EC170}"/>
              </a:ext>
            </a:extLst>
          </p:cNvPr>
          <p:cNvGrpSpPr/>
          <p:nvPr/>
        </p:nvGrpSpPr>
        <p:grpSpPr>
          <a:xfrm>
            <a:off x="7219028" y="341342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charset="0"/>
                              <a:ea typeface="Karla" charset="0"/>
                            </a:rPr>
                          </m:ctrlPr>
                        </m:sSubPr>
                        <m:e>
                          <m:acc>
                            <m:accPr>
                              <m:chr m:val="̂"/>
                              <m:ctrlPr>
                                <a:rPr lang="en-US" i="1">
                                  <a:latin typeface="Cambria Math"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97079" y="3091762"/>
            <a:ext cx="3898431" cy="1831009"/>
            <a:chOff x="7797079" y="3091762"/>
            <a:chExt cx="3898431" cy="1831009"/>
          </a:xfrm>
        </p:grpSpPr>
        <p:grpSp>
          <p:nvGrpSpPr>
            <p:cNvPr id="17" name="Group 16">
              <a:extLst>
                <a:ext uri="{FF2B5EF4-FFF2-40B4-BE49-F238E27FC236}">
                  <a16:creationId xmlns="" xmlns:a16="http://schemas.microsoft.com/office/drawing/2014/main"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pic>
        <p:nvPicPr>
          <p:cNvPr id="33" name="Picture 32">
            <a:extLst>
              <a:ext uri="{FF2B5EF4-FFF2-40B4-BE49-F238E27FC236}">
                <a16:creationId xmlns="" xmlns:a16="http://schemas.microsoft.com/office/drawing/2014/main" id="{7A7CD571-42BC-1A40-8186-BC198F105BF9}"/>
              </a:ext>
            </a:extLst>
          </p:cNvPr>
          <p:cNvPicPr>
            <a:picLocks noChangeAspect="1"/>
          </p:cNvPicPr>
          <p:nvPr/>
        </p:nvPicPr>
        <p:blipFill>
          <a:blip r:embed="rId11"/>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1339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 xmlns:a16="http://schemas.microsoft.com/office/drawing/2014/main"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charset="0"/>
                              <a:ea typeface="Karla" charset="0"/>
                            </a:rPr>
                          </m:ctrlPr>
                        </m:accPr>
                        <m:e>
                          <m:sSub>
                            <m:sSubPr>
                              <m:ctrlPr>
                                <a:rPr lang="en-US" i="1">
                                  <a:latin typeface="Cambria Math"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charset="0"/>
                                  <a:ea typeface="Karla" charset="0"/>
                                </a:rPr>
                              </m:ctrlPr>
                            </m:sSubPr>
                            <m:e>
                              <m:r>
                                <a:rPr lang="en-US" b="0" i="1" smtClean="0">
                                  <a:latin typeface="Cambria Math" charset="0"/>
                                  <a:ea typeface="Karla" charset="0"/>
                                </a:rPr>
                                <m:t>𝑦</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 xmlns:a16="http://schemas.microsoft.com/office/drawing/2014/main"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charset="0"/>
                                <a:ea typeface="Karla" charset="0"/>
                              </a:rPr>
                            </m:ctrlPr>
                          </m:sSubPr>
                          <m:e>
                            <m:r>
                              <a:rPr lang="en-US" b="0" i="1" smtClean="0">
                                <a:latin typeface="Cambria Math" charset="0"/>
                                <a:ea typeface="Karla" charset="0"/>
                              </a:rPr>
                              <m:t>𝑥</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𝑥</m:t>
                            </m:r>
                          </m:e>
                          <m:sub>
                            <m:sSub>
                              <m:sSubPr>
                                <m:ctrlPr>
                                  <a:rPr lang="en-US" i="1">
                                    <a:latin typeface="Cambria Math"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 xmlns:a16="http://schemas.microsoft.com/office/drawing/2014/main" id="{085DFFF8-EA9A-AE4A-8D11-94D2F20D0170}"/>
              </a:ext>
            </a:extLst>
          </p:cNvPr>
          <p:cNvPicPr>
            <a:picLocks noChangeAspect="1"/>
          </p:cNvPicPr>
          <p:nvPr/>
        </p:nvPicPr>
        <p:blipFill>
          <a:blip r:embed="rId10"/>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419698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Same models on more data</a:t>
            </a:r>
          </a:p>
        </p:txBody>
      </p:sp>
    </p:spTree>
    <p:extLst>
      <p:ext uri="{BB962C8B-B14F-4D97-AF65-F5344CB8AC3E}">
        <p14:creationId xmlns:p14="http://schemas.microsoft.com/office/powerpoint/2010/main" val="7125153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a:t>
            </a:r>
            <a:r>
              <a:rPr lang="en-US" sz="2400" b="1" i="1" dirty="0">
                <a:solidFill>
                  <a:schemeClr val="tx1">
                    <a:lumMod val="75000"/>
                    <a:lumOff val="25000"/>
                  </a:schemeClr>
                </a:solidFill>
                <a:latin typeface="Karla" charset="0"/>
                <a:ea typeface="Karla" charset="0"/>
                <a:cs typeface="Karla" charset="0"/>
              </a:rPr>
              <a:t>k-Nearest Neighbor (</a:t>
            </a:r>
            <a:r>
              <a:rPr lang="en-US" sz="2400" b="1" i="1" dirty="0" err="1">
                <a:solidFill>
                  <a:schemeClr val="tx1">
                    <a:lumMod val="75000"/>
                    <a:lumOff val="25000"/>
                  </a:schemeClr>
                </a:solidFill>
                <a:latin typeface="Karla" charset="0"/>
                <a:ea typeface="Karla" charset="0"/>
                <a:cs typeface="Karla" charset="0"/>
              </a:rPr>
              <a:t>kNN</a:t>
            </a:r>
            <a:r>
              <a:rPr lang="en-US" sz="2400" b="1" i="1" dirty="0">
                <a:solidFill>
                  <a:schemeClr val="tx1">
                    <a:lumMod val="75000"/>
                    <a:lumOff val="25000"/>
                  </a:schemeClr>
                </a:solidFill>
                <a:latin typeface="Karla" charset="0"/>
                <a:ea typeface="Karla" charset="0"/>
                <a:cs typeface="Karla" charset="0"/>
              </a:rPr>
              <a:t>) model</a:t>
            </a:r>
            <a:r>
              <a:rPr lang="en-US" sz="24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400" dirty="0">
              <a:solidFill>
                <a:schemeClr val="tx1">
                  <a:lumMod val="75000"/>
                  <a:lumOff val="25000"/>
                </a:schemeClr>
              </a:solidFill>
              <a:latin typeface="Karla" charset="0"/>
              <a:ea typeface="Karla" charset="0"/>
              <a:cs typeface="Karla" charset="0"/>
            </a:endParaRPr>
          </a:p>
          <a:p>
            <a:pPr lvl="1"/>
            <a:r>
              <a:rPr lang="en-US" sz="24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400" i="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9921A9-C24F-0849-9AF2-9CE9979934A7}"/>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 xmlns:a16="http://schemas.microsoft.com/office/drawing/2014/main" id="{BAC84716-F6E8-5143-996D-6DBF0A494DD6}"/>
              </a:ext>
            </a:extLst>
          </p:cNvPr>
          <p:cNvSpPr>
            <a:spLocks noGrp="1"/>
          </p:cNvSpPr>
          <p:nvPr>
            <p:ph idx="1"/>
          </p:nvPr>
        </p:nvSpPr>
        <p:spPr/>
        <p:txBody>
          <a:bodyPr/>
          <a:lstStyle/>
          <a:p>
            <a:pPr>
              <a:spcAft>
                <a:spcPts val="1200"/>
              </a:spcAft>
            </a:pPr>
            <a:r>
              <a:rPr lang="en-US" sz="2400" b="1" dirty="0"/>
              <a:t>Lectures: </a:t>
            </a:r>
            <a:r>
              <a:rPr lang="en-US" sz="2400" dirty="0" smtClean="0"/>
              <a:t>Eight </a:t>
            </a:r>
            <a:r>
              <a:rPr lang="en-US" sz="2400" dirty="0" smtClean="0"/>
              <a:t>lectures</a:t>
            </a:r>
          </a:p>
          <a:p>
            <a:pPr marL="342900" indent="-342900">
              <a:spcAft>
                <a:spcPts val="1200"/>
              </a:spcAft>
              <a:buFont typeface="Arial" charset="0"/>
              <a:buChar char="•"/>
            </a:pPr>
            <a:r>
              <a:rPr lang="en-US" sz="2200" dirty="0" smtClean="0"/>
              <a:t>Day 1</a:t>
            </a:r>
            <a:r>
              <a:rPr lang="en-US" sz="2200" dirty="0"/>
              <a:t>: </a:t>
            </a:r>
            <a:r>
              <a:rPr lang="en-US" sz="2200" dirty="0" smtClean="0"/>
              <a:t>Regression</a:t>
            </a:r>
            <a:r>
              <a:rPr lang="en-US" sz="2200" dirty="0"/>
              <a:t>: Linear and </a:t>
            </a:r>
            <a:r>
              <a:rPr lang="en-US" sz="2200" dirty="0" err="1" smtClean="0"/>
              <a:t>kNN</a:t>
            </a:r>
            <a:endParaRPr lang="en-US" sz="2200" dirty="0"/>
          </a:p>
          <a:p>
            <a:pPr marL="342900" indent="-342900">
              <a:spcAft>
                <a:spcPts val="1200"/>
              </a:spcAft>
              <a:buFont typeface="Arial" charset="0"/>
              <a:buChar char="•"/>
            </a:pPr>
            <a:r>
              <a:rPr lang="en-US" sz="2200" dirty="0" smtClean="0"/>
              <a:t>Day 2: Classification: Logistic and </a:t>
            </a:r>
            <a:r>
              <a:rPr lang="en-US" sz="2200" dirty="0" err="1" smtClean="0"/>
              <a:t>kNN</a:t>
            </a:r>
            <a:endParaRPr lang="en-US" sz="2200" dirty="0"/>
          </a:p>
          <a:p>
            <a:pPr marL="342900" indent="-342900">
              <a:spcAft>
                <a:spcPts val="1200"/>
              </a:spcAft>
              <a:buFont typeface="Arial" charset="0"/>
              <a:buChar char="•"/>
            </a:pPr>
            <a:r>
              <a:rPr lang="en-US" sz="2200" dirty="0" smtClean="0"/>
              <a:t>Day 3: Decision </a:t>
            </a:r>
            <a:r>
              <a:rPr lang="en-US" sz="2200" dirty="0"/>
              <a:t>trees: Bagging, Random Forest and </a:t>
            </a:r>
            <a:r>
              <a:rPr lang="en-US" sz="2200" dirty="0" smtClean="0"/>
              <a:t>Boosting</a:t>
            </a:r>
          </a:p>
          <a:p>
            <a:pPr marL="342900" indent="-342900">
              <a:spcAft>
                <a:spcPts val="1200"/>
              </a:spcAft>
              <a:buFont typeface="Arial" charset="0"/>
              <a:buChar char="•"/>
            </a:pPr>
            <a:r>
              <a:rPr lang="en-US" sz="2200" dirty="0" smtClean="0"/>
              <a:t>Day 4: Deep </a:t>
            </a:r>
            <a:r>
              <a:rPr lang="en-US" sz="2200" dirty="0"/>
              <a:t>Neural Networks</a:t>
            </a:r>
            <a:r>
              <a:rPr lang="en-US" sz="2200" dirty="0"/>
              <a:t>: Feed Forward, </a:t>
            </a:r>
            <a:r>
              <a:rPr lang="en-US" sz="2200" dirty="0" smtClean="0"/>
              <a:t>CNN</a:t>
            </a:r>
            <a:endParaRPr lang="en-US" sz="2200" dirty="0"/>
          </a:p>
          <a:p>
            <a:pPr>
              <a:spcAft>
                <a:spcPts val="1200"/>
              </a:spcAft>
            </a:pPr>
            <a:r>
              <a:rPr lang="en-US" sz="2400" b="1" dirty="0"/>
              <a:t>Labs: </a:t>
            </a:r>
            <a:r>
              <a:rPr lang="en-US" sz="2400" dirty="0" smtClean="0"/>
              <a:t>Eight</a:t>
            </a:r>
            <a:r>
              <a:rPr lang="en-US" sz="2400" dirty="0" smtClean="0"/>
              <a:t> </a:t>
            </a:r>
            <a:r>
              <a:rPr lang="en-US" sz="2400" dirty="0"/>
              <a:t>Labs. Labs will provide practical examples to help you understand the </a:t>
            </a:r>
            <a:r>
              <a:rPr lang="en-US" sz="2400" dirty="0" smtClean="0"/>
              <a:t>material.</a:t>
            </a:r>
            <a:endParaRPr lang="en-US" sz="2400" dirty="0"/>
          </a:p>
          <a:p>
            <a:pPr>
              <a:spcAft>
                <a:spcPts val="1200"/>
              </a:spcAft>
            </a:pPr>
            <a:r>
              <a:rPr lang="en-US" sz="2400" b="1" dirty="0" smtClean="0"/>
              <a:t>Project: </a:t>
            </a:r>
            <a:r>
              <a:rPr lang="en-US" sz="2400" dirty="0" smtClean="0"/>
              <a:t>Select from one of the provided projects and work in a group. </a:t>
            </a:r>
            <a:endParaRPr lang="en-US" sz="2400" dirty="0"/>
          </a:p>
          <a:p>
            <a:endParaRPr lang="en-US" sz="2400" dirty="0"/>
          </a:p>
        </p:txBody>
      </p:sp>
      <p:sp>
        <p:nvSpPr>
          <p:cNvPr id="4" name="Slide Number Placeholder 3">
            <a:extLst>
              <a:ext uri="{FF2B5EF4-FFF2-40B4-BE49-F238E27FC236}">
                <a16:creationId xmlns="" xmlns:a16="http://schemas.microsoft.com/office/drawing/2014/main" id="{128334AB-C608-AA4D-9CBB-FAB82502D05B}"/>
              </a:ext>
            </a:extLst>
          </p:cNvPr>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32265309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641623"/>
                <a:ext cx="10682602" cy="4154984"/>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a fixed a value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𝑖</m:t>
                    </m:r>
                  </m:oMath>
                </a14:m>
                <a:r>
                  <a:rPr lang="en-US"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observation is the average of the observed response of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-closest observations: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400" b="0" i="1" smtClean="0">
                            <a:solidFill>
                              <a:schemeClr val="tx1">
                                <a:lumMod val="75000"/>
                                <a:lumOff val="25000"/>
                              </a:schemeClr>
                            </a:solidFill>
                            <a:latin typeface="Cambria Math" charset="0"/>
                            <a:ea typeface="Karla" charset="0"/>
                            <a:cs typeface="Karla" charset="0"/>
                          </a:rPr>
                        </m:ctrlPr>
                      </m:dPr>
                      <m:e>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𝑘</m:t>
                            </m:r>
                          </m:sub>
                        </m:sSub>
                      </m:e>
                    </m:d>
                  </m:oMath>
                </a14:m>
                <a:r>
                  <a:rPr lang="en-US" sz="2400" dirty="0">
                    <a:solidFill>
                      <a:schemeClr val="tx1">
                        <a:lumMod val="75000"/>
                        <a:lumOff val="25000"/>
                      </a:schemeClr>
                    </a:solidFill>
                    <a:latin typeface="Karla" charset="0"/>
                    <a:ea typeface="Karla" charset="0"/>
                    <a:cs typeface="Karla" charset="0"/>
                  </a:rPr>
                  <a:t> are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similar</a:t>
                </a:r>
                <a:r>
                  <a:rPr lang="en-US" sz="2400" dirty="0">
                    <a:solidFill>
                      <a:schemeClr val="tx1">
                        <a:lumMod val="75000"/>
                        <a:lumOff val="25000"/>
                      </a:schemeClr>
                    </a:solidFill>
                    <a:latin typeface="Karla" charset="0"/>
                    <a:ea typeface="Karla" charset="0"/>
                    <a:cs typeface="Karla" charset="0"/>
                  </a:rPr>
                  <a:t> refers to a notion of distance between predictors).</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641623"/>
                <a:ext cx="10682602" cy="4154984"/>
              </a:xfrm>
              <a:prstGeom prst="rect">
                <a:avLst/>
              </a:prstGeom>
              <a:blipFill rotWithShape="0">
                <a:blip r:embed="rId4"/>
                <a:stretch>
                  <a:fillRect l="-913" t="-1173"/>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1287133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1293905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acc>
                          <m:accPr>
                            <m:chr m:val="̂"/>
                            <m:ctrlPr>
                              <a:rPr lang="en-US" sz="2400" b="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817917" y="983807"/>
            <a:ext cx="10327008" cy="2111143"/>
          </a:xfrm>
        </p:spPr>
        <p:txBody>
          <a:bodyPr/>
          <a:lstStyle/>
          <a:p>
            <a:r>
              <a:rPr lang="en-US" sz="2400" b="1" dirty="0" err="1" smtClean="0"/>
              <a:t>Valérie</a:t>
            </a:r>
            <a:r>
              <a:rPr lang="en-US" sz="2400" b="1" dirty="0" smtClean="0"/>
              <a:t> Gauthier,</a:t>
            </a:r>
            <a:r>
              <a:rPr lang="en-US" sz="2400" dirty="0" smtClean="0"/>
              <a:t> Universidad </a:t>
            </a:r>
            <a:r>
              <a:rPr lang="en-US" sz="2400" dirty="0"/>
              <a:t>del </a:t>
            </a:r>
            <a:r>
              <a:rPr lang="en-US" sz="2400" dirty="0" smtClean="0"/>
              <a:t>Rosario, Mathematician </a:t>
            </a:r>
            <a:r>
              <a:rPr lang="en-US" sz="2400" dirty="0"/>
              <a:t>from Universidad de </a:t>
            </a:r>
            <a:r>
              <a:rPr lang="en-US" sz="2400" dirty="0" err="1"/>
              <a:t>los</a:t>
            </a:r>
            <a:r>
              <a:rPr lang="en-US" sz="2400" dirty="0"/>
              <a:t> Andes, Bogota, Colombia. </a:t>
            </a:r>
            <a:r>
              <a:rPr lang="en-US" sz="2400" dirty="0" smtClean="0"/>
              <a:t>She </a:t>
            </a:r>
            <a:r>
              <a:rPr lang="en-US" sz="2400" dirty="0"/>
              <a:t>obtained her PhD in applied mathematics, in the area of post-quantum cryptography from </a:t>
            </a:r>
            <a:r>
              <a:rPr lang="en-US" sz="2400" dirty="0" err="1"/>
              <a:t>Danmarks</a:t>
            </a:r>
            <a:r>
              <a:rPr lang="en-US" sz="2400" dirty="0"/>
              <a:t> </a:t>
            </a:r>
            <a:r>
              <a:rPr lang="en-US" sz="2400" dirty="0" err="1"/>
              <a:t>Tekniske</a:t>
            </a:r>
            <a:r>
              <a:rPr lang="en-US" sz="2400" dirty="0"/>
              <a:t> </a:t>
            </a:r>
            <a:r>
              <a:rPr lang="en-US" sz="2400" dirty="0" err="1"/>
              <a:t>Universitet</a:t>
            </a:r>
            <a:r>
              <a:rPr lang="en-US" sz="2400" dirty="0"/>
              <a:t> (DTU). </a:t>
            </a:r>
            <a:r>
              <a:rPr lang="en-US" sz="2400" dirty="0" smtClean="0"/>
              <a:t>She </a:t>
            </a:r>
            <a:r>
              <a:rPr lang="en-US" sz="2400" dirty="0"/>
              <a:t>is the head of the Applied Mathematics and Computer Science Department at Universidad del Rosario, Bogotá, Colombia. </a:t>
            </a:r>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4</a:t>
            </a:fld>
            <a:endParaRPr lang="en-US"/>
          </a:p>
        </p:txBody>
      </p:sp>
      <p:pic>
        <p:nvPicPr>
          <p:cNvPr id="5" name="Picture 4"/>
          <p:cNvPicPr>
            <a:picLocks noChangeAspect="1"/>
          </p:cNvPicPr>
          <p:nvPr/>
        </p:nvPicPr>
        <p:blipFill>
          <a:blip r:embed="rId2"/>
          <a:stretch>
            <a:fillRect/>
          </a:stretch>
        </p:blipFill>
        <p:spPr>
          <a:xfrm>
            <a:off x="4191000" y="3482852"/>
            <a:ext cx="3810000" cy="2717800"/>
          </a:xfrm>
          <a:prstGeom prst="rect">
            <a:avLst/>
          </a:prstGeom>
        </p:spPr>
      </p:pic>
    </p:spTree>
    <p:extLst>
      <p:ext uri="{BB962C8B-B14F-4D97-AF65-F5344CB8AC3E}">
        <p14:creationId xmlns:p14="http://schemas.microsoft.com/office/powerpoint/2010/main" val="24708611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51</a:t>
            </a:fld>
            <a:endParaRPr lang="en-US"/>
          </a:p>
        </p:txBody>
      </p:sp>
    </p:spTree>
    <p:extLst>
      <p:ext uri="{BB962C8B-B14F-4D97-AF65-F5344CB8AC3E}">
        <p14:creationId xmlns:p14="http://schemas.microsoft.com/office/powerpoint/2010/main" val="363116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
        <p:nvSpPr>
          <p:cNvPr id="6" name="TextBox 5">
            <a:extLst>
              <a:ext uri="{FF2B5EF4-FFF2-40B4-BE49-F238E27FC236}">
                <a16:creationId xmlns="" xmlns:a16="http://schemas.microsoft.com/office/drawing/2014/main"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53</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54</a:t>
            </a:fld>
            <a:endParaRPr lang="en-US"/>
          </a:p>
        </p:txBody>
      </p:sp>
    </p:spTree>
    <p:extLst>
      <p:ext uri="{BB962C8B-B14F-4D97-AF65-F5344CB8AC3E}">
        <p14:creationId xmlns:p14="http://schemas.microsoft.com/office/powerpoint/2010/main" val="1613228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 xmlns:a16="http://schemas.microsoft.com/office/drawing/2014/main"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 xmlns:a16="http://schemas.microsoft.com/office/drawing/2014/main"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833415" y="983807"/>
            <a:ext cx="10327008" cy="2111143"/>
          </a:xfrm>
        </p:spPr>
        <p:txBody>
          <a:bodyPr/>
          <a:lstStyle/>
          <a:p>
            <a:r>
              <a:rPr lang="en-US" sz="2400" b="1" dirty="0"/>
              <a:t>J</a:t>
            </a:r>
            <a:r>
              <a:rPr lang="en-US" sz="2400" b="1" dirty="0" smtClean="0"/>
              <a:t>ulián </a:t>
            </a:r>
            <a:r>
              <a:rPr lang="en-US" sz="2400" b="1" dirty="0" err="1" smtClean="0"/>
              <a:t>Rincón</a:t>
            </a:r>
            <a:r>
              <a:rPr lang="en-US" sz="2400" b="1" dirty="0" smtClean="0"/>
              <a:t>,</a:t>
            </a:r>
            <a:r>
              <a:rPr lang="en-US" sz="2400" dirty="0" smtClean="0"/>
              <a:t> Universidad </a:t>
            </a:r>
            <a:r>
              <a:rPr lang="en-US" sz="2400" dirty="0"/>
              <a:t>del </a:t>
            </a:r>
            <a:r>
              <a:rPr lang="en-US" sz="2400" dirty="0" smtClean="0"/>
              <a:t>Rosario.</a:t>
            </a:r>
            <a:r>
              <a:rPr lang="en-US" sz="2400" dirty="0"/>
              <a:t> </a:t>
            </a:r>
            <a:r>
              <a:rPr lang="en-US" sz="2400" dirty="0" smtClean="0"/>
              <a:t>He has </a:t>
            </a:r>
            <a:r>
              <a:rPr lang="en-US" sz="2400" dirty="0"/>
              <a:t>a Ph.D. in computational physics, modeling and algorithms design from </a:t>
            </a:r>
            <a:r>
              <a:rPr lang="en-US" sz="2400" dirty="0" err="1"/>
              <a:t>Instituto</a:t>
            </a:r>
            <a:r>
              <a:rPr lang="en-US" sz="2400" dirty="0"/>
              <a:t> </a:t>
            </a:r>
            <a:r>
              <a:rPr lang="en-US" sz="2400" dirty="0" err="1"/>
              <a:t>Balseiro</a:t>
            </a:r>
            <a:r>
              <a:rPr lang="en-US" sz="2400" dirty="0"/>
              <a:t> Centro </a:t>
            </a:r>
            <a:r>
              <a:rPr lang="en-US" sz="2400" dirty="0" err="1"/>
              <a:t>Atómico</a:t>
            </a:r>
            <a:r>
              <a:rPr lang="en-US" sz="2400" dirty="0"/>
              <a:t> de </a:t>
            </a:r>
            <a:r>
              <a:rPr lang="en-US" sz="2400" dirty="0" err="1"/>
              <a:t>Bariloche</a:t>
            </a:r>
            <a:r>
              <a:rPr lang="en-US" sz="2400" dirty="0"/>
              <a:t>, Argentina. His is an Assistant Professor at Universidad del Rosario, Colombia, Department of Applied Mathematics and Computer Science. </a:t>
            </a:r>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p:cNvPicPr>
            <a:picLocks noChangeAspect="1"/>
          </p:cNvPicPr>
          <p:nvPr/>
        </p:nvPicPr>
        <p:blipFill>
          <a:blip r:embed="rId2"/>
          <a:stretch>
            <a:fillRect/>
          </a:stretch>
        </p:blipFill>
        <p:spPr>
          <a:xfrm>
            <a:off x="4472919" y="3094950"/>
            <a:ext cx="3048000" cy="3136900"/>
          </a:xfrm>
          <a:prstGeom prst="rect">
            <a:avLst/>
          </a:prstGeom>
        </p:spPr>
      </p:pic>
    </p:spTree>
    <p:extLst>
      <p:ext uri="{BB962C8B-B14F-4D97-AF65-F5344CB8AC3E}">
        <p14:creationId xmlns:p14="http://schemas.microsoft.com/office/powerpoint/2010/main" val="15721029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2082925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compute a closed form for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a:p>
        </p:txBody>
      </p:sp>
      <p:pic>
        <p:nvPicPr>
          <p:cNvPr id="5" name="Picture 4">
            <a:extLst>
              <a:ext uri="{FF2B5EF4-FFF2-40B4-BE49-F238E27FC236}">
                <a16:creationId xmlns="" xmlns:a16="http://schemas.microsoft.com/office/drawing/2014/main"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spTree>
    <p:extLst>
      <p:ext uri="{BB962C8B-B14F-4D97-AF65-F5344CB8AC3E}">
        <p14:creationId xmlns:p14="http://schemas.microsoft.com/office/powerpoint/2010/main" val="33511810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pPr>
                  <a:spcAft>
                    <a:spcPts val="1800"/>
                  </a:spcAft>
                </a:pPr>
                <a:r>
                  <a:rPr lang="en-US" sz="2400" dirty="0">
                    <a:solidFill>
                      <a:schemeClr val="tx1">
                        <a:lumMod val="75000"/>
                        <a:lumOff val="25000"/>
                      </a:schemeClr>
                    </a:solidFill>
                  </a:rPr>
                  <a:t>If our statistical model is:</a:t>
                </a:r>
              </a:p>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r>
                  <a:rPr lang="en-US" sz="2400" b="0" dirty="0">
                    <a:solidFill>
                      <a:schemeClr val="tx1">
                        <a:lumMod val="75000"/>
                        <a:lumOff val="25000"/>
                      </a:schemeClr>
                    </a:solidFill>
                  </a:rPr>
                  <a:t/>
                </a:r>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charset="0"/>
                          </a:rPr>
                        </m:ctrlPr>
                      </m:sSubPr>
                      <m:e>
                        <m:acc>
                          <m:accPr>
                            <m:chr m:val="̂"/>
                            <m:ctrlPr>
                              <a:rPr lang="en-US" sz="2400" i="1" smtClean="0">
                                <a:solidFill>
                                  <a:schemeClr val="tx1">
                                    <a:lumMod val="75000"/>
                                    <a:lumOff val="25000"/>
                                  </a:schemeClr>
                                </a:solidFill>
                                <a:latin typeface="Cambria Math"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acc>
                          <m:accPr>
                            <m:chr m:val="̂"/>
                            <m:ctrlPr>
                              <a:rPr lang="en-US" sz="2400" i="1">
                                <a:solidFill>
                                  <a:schemeClr val="tx1">
                                    <a:lumMod val="75000"/>
                                    <a:lumOff val="25000"/>
                                  </a:schemeClr>
                                </a:solidFill>
                                <a:latin typeface="Cambria Math"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t="-1088"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pic>
        <p:nvPicPr>
          <p:cNvPr id="5" name="Picture 4"/>
          <p:cNvPicPr>
            <a:picLocks noChangeAspect="1"/>
          </p:cNvPicPr>
          <p:nvPr/>
        </p:nvPicPr>
        <p:blipFill>
          <a:blip r:embed="rId3"/>
          <a:stretch>
            <a:fillRect/>
          </a:stretch>
        </p:blipFill>
        <p:spPr>
          <a:xfrm>
            <a:off x="3266440" y="1950958"/>
            <a:ext cx="5659120" cy="406400"/>
          </a:xfrm>
          <a:prstGeom prst="rect">
            <a:avLst/>
          </a:prstGeom>
        </p:spPr>
      </p:pic>
      <p:pic>
        <p:nvPicPr>
          <p:cNvPr id="6" name="Picture 5"/>
          <p:cNvPicPr>
            <a:picLocks noChangeAspect="1"/>
          </p:cNvPicPr>
          <p:nvPr/>
        </p:nvPicPr>
        <p:blipFill>
          <a:blip r:embed="rId4"/>
          <a:stretch>
            <a:fillRect/>
          </a:stretch>
        </p:blipFill>
        <p:spPr>
          <a:xfrm>
            <a:off x="3841750" y="3536957"/>
            <a:ext cx="3606800" cy="477520"/>
          </a:xfrm>
          <a:prstGeom prst="rect">
            <a:avLst/>
          </a:prstGeom>
        </p:spPr>
      </p:pic>
    </p:spTree>
    <p:extLst>
      <p:ext uri="{BB962C8B-B14F-4D97-AF65-F5344CB8AC3E}">
        <p14:creationId xmlns:p14="http://schemas.microsoft.com/office/powerpoint/2010/main" val="993648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 xmlns:a16="http://schemas.microsoft.com/office/drawing/2014/main"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282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a:t>
            </a:r>
          </a:p>
        </p:txBody>
      </p:sp>
      <p:pic>
        <p:nvPicPr>
          <p:cNvPr id="7" name="Picture 6">
            <a:extLst>
              <a:ext uri="{FF2B5EF4-FFF2-40B4-BE49-F238E27FC236}">
                <a16:creationId xmlns=""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55736"/>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First calculate the residuals </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184" y="1463039"/>
            <a:ext cx="6858002" cy="4572001"/>
          </a:xfrm>
          <a:prstGeom prst="rect">
            <a:avLst/>
          </a:prstGeom>
        </p:spPr>
      </p:pic>
    </p:spTree>
    <p:extLst>
      <p:ext uri="{BB962C8B-B14F-4D97-AF65-F5344CB8AC3E}">
        <p14:creationId xmlns:p14="http://schemas.microsoft.com/office/powerpoint/2010/main" val="1673977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97CAC28-8F17-A041-9AFD-E4F44A652076}"/>
              </a:ext>
            </a:extLst>
          </p:cNvPr>
          <p:cNvPicPr>
            <a:picLocks noChangeAspect="1"/>
          </p:cNvPicPr>
          <p:nvPr/>
        </p:nvPicPr>
        <p:blipFill>
          <a:blip r:embed="rId3"/>
          <a:stretch>
            <a:fillRect/>
          </a:stretch>
        </p:blipFill>
        <p:spPr>
          <a:xfrm>
            <a:off x="3253719" y="2856016"/>
            <a:ext cx="5486400" cy="3657600"/>
          </a:xfrm>
          <a:prstGeom prst="rect">
            <a:avLst/>
          </a:prstGeom>
        </p:spPr>
      </p:pic>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And calculate the loss function for every possible </a:t>
                </a:r>
                <a14:m>
                  <m:oMath xmlns:m="http://schemas.openxmlformats.org/officeDocument/2006/math">
                    <m:sSub>
                      <m:sSubPr>
                        <m:ctrlPr>
                          <a:rPr lang="en-US" sz="2400" i="1" dirty="0" smtClean="0">
                            <a:latin typeface="Cambria Math"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Find the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spTree>
    <p:extLst>
      <p:ext uri="{BB962C8B-B14F-4D97-AF65-F5344CB8AC3E}">
        <p14:creationId xmlns:p14="http://schemas.microsoft.com/office/powerpoint/2010/main" val="76762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833415" y="983807"/>
            <a:ext cx="10327008" cy="2111143"/>
          </a:xfrm>
        </p:spPr>
        <p:txBody>
          <a:bodyPr/>
          <a:lstStyle/>
          <a:p>
            <a:r>
              <a:rPr lang="en-US" sz="2400" b="1" dirty="0" smtClean="0"/>
              <a:t>Juan </a:t>
            </a:r>
            <a:r>
              <a:rPr lang="en-US" sz="2400" b="1" dirty="0"/>
              <a:t>F. </a:t>
            </a:r>
            <a:r>
              <a:rPr lang="en-US" sz="2400" b="1" dirty="0" smtClean="0"/>
              <a:t>Perez, </a:t>
            </a:r>
            <a:r>
              <a:rPr lang="en-US" sz="2400" dirty="0" smtClean="0"/>
              <a:t>Assistant Professor in AM and CS </a:t>
            </a:r>
            <a:r>
              <a:rPr lang="en-US" sz="2400" dirty="0"/>
              <a:t>at Universidad del </a:t>
            </a:r>
            <a:r>
              <a:rPr lang="en-US" sz="2400" dirty="0" smtClean="0"/>
              <a:t>Rosario. </a:t>
            </a:r>
            <a:r>
              <a:rPr lang="en-US" sz="2400" dirty="0"/>
              <a:t>He obtained a PhD in Computer Science from the University of Antwerp, </a:t>
            </a:r>
            <a:r>
              <a:rPr lang="en-US" sz="2400" dirty="0" smtClean="0"/>
              <a:t>Belgium. </a:t>
            </a:r>
            <a:r>
              <a:rPr lang="en-US" sz="2400" dirty="0"/>
              <a:t>He was a Research Associate in performance analysis at Imperial </a:t>
            </a:r>
            <a:r>
              <a:rPr lang="en-US" sz="2400" dirty="0" smtClean="0"/>
              <a:t>College and the </a:t>
            </a:r>
            <a:r>
              <a:rPr lang="en-US" sz="2400" dirty="0"/>
              <a:t>University of Melbourne, </a:t>
            </a:r>
            <a:r>
              <a:rPr lang="en-US" sz="2400" dirty="0" smtClean="0"/>
              <a:t>Australia. His </a:t>
            </a:r>
            <a:r>
              <a:rPr lang="en-US" sz="2400" dirty="0"/>
              <a:t>interests center around the performance analysis of computer systems, especially on software applications, cloud and cluster computing, and optical networking. </a:t>
            </a:r>
          </a:p>
          <a:p>
            <a:endParaRPr lang="en-US" sz="2400" dirty="0"/>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6</a:t>
            </a:fld>
            <a:endParaRPr lang="en-US"/>
          </a:p>
        </p:txBody>
      </p:sp>
      <p:pic>
        <p:nvPicPr>
          <p:cNvPr id="6" name="Picture 5"/>
          <p:cNvPicPr>
            <a:picLocks noChangeAspect="1"/>
          </p:cNvPicPr>
          <p:nvPr/>
        </p:nvPicPr>
        <p:blipFill>
          <a:blip r:embed="rId2"/>
          <a:stretch>
            <a:fillRect/>
          </a:stretch>
        </p:blipFill>
        <p:spPr>
          <a:xfrm>
            <a:off x="4617641" y="3619500"/>
            <a:ext cx="2758555" cy="2683999"/>
          </a:xfrm>
          <a:prstGeom prst="rect">
            <a:avLst/>
          </a:prstGeom>
        </p:spPr>
      </p:pic>
    </p:spTree>
    <p:extLst>
      <p:ext uri="{BB962C8B-B14F-4D97-AF65-F5344CB8AC3E}">
        <p14:creationId xmlns:p14="http://schemas.microsoft.com/office/powerpoint/2010/main" val="4656110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72951" y="357487"/>
                <a:ext cx="10346984" cy="5281313"/>
              </a:xfrm>
            </p:spPr>
            <p:txBody>
              <a:bodyPr/>
              <a:lstStyle/>
              <a:p>
                <a:r>
                  <a:rPr lang="en-US" b="1" dirty="0"/>
                  <a:t>Alternatively: </a:t>
                </a:r>
              </a:p>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set to zero, and find the minimum. This procedure will give us explicit formulae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smtClean="0">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b="0" dirty="0">
                  <a:ea typeface="Cambria Math" charset="0"/>
                  <a:cs typeface="Cambria Math" charset="0"/>
                </a:endParaRPr>
              </a:p>
              <a:p>
                <a:endParaRPr lang="en-US" sz="2400" dirty="0"/>
              </a:p>
              <a:p>
                <a:endParaRPr lang="en-US" sz="2400" dirty="0"/>
              </a:p>
              <a:p>
                <a:endParaRPr lang="en-US" sz="2400" dirty="0"/>
              </a:p>
              <a:p>
                <a:endParaRPr lang="en-US" sz="2400" dirty="0"/>
              </a:p>
              <a:p>
                <a:endParaRPr lang="en-US" sz="2400" dirty="0"/>
              </a:p>
              <a:p>
                <a:r>
                  <a:rPr lang="en-US" sz="2400" dirty="0"/>
                  <a:t>where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charset="0"/>
                          </a:rPr>
                        </m:ctrlPr>
                      </m:accPr>
                      <m:e>
                        <m:r>
                          <a:rPr lang="en-US" sz="2400" b="0" i="1" smtClean="0">
                            <a:latin typeface="Cambria Math" charset="0"/>
                          </a:rPr>
                          <m:t>𝑥</m:t>
                        </m:r>
                      </m:e>
                    </m:acc>
                    <m:r>
                      <a:rPr lang="en-US" sz="2400" i="1">
                        <a:latin typeface="Cambria Math" charset="0"/>
                      </a:rPr>
                      <m:t> </m:t>
                    </m:r>
                  </m:oMath>
                </a14:m>
                <a:r>
                  <a:rPr lang="en-US" sz="2400" dirty="0"/>
                  <a:t>are sample means. </a:t>
                </a:r>
              </a:p>
              <a:p>
                <a:r>
                  <a:rPr lang="en-US" sz="2400" dirty="0"/>
                  <a:t>The line: </a:t>
                </a:r>
              </a:p>
              <a:p>
                <a:endParaRPr lang="en-US" sz="2400" dirty="0"/>
              </a:p>
              <a:p>
                <a:r>
                  <a:rPr lang="en-US" sz="2400" dirty="0"/>
                  <a:t>is called the </a:t>
                </a:r>
                <a:r>
                  <a:rPr lang="en-US" sz="2400" b="1" dirty="0"/>
                  <a:t>regression line</a:t>
                </a:r>
                <a:r>
                  <a:rPr lang="en-US" sz="2400" dirty="0"/>
                  <a:t>.</a:t>
                </a:r>
                <a:endParaRPr lang="en-US" sz="2400"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72951" y="357487"/>
                <a:ext cx="10346984" cy="5281313"/>
              </a:xfrm>
              <a:blipFill rotWithShape="0">
                <a:blip r:embed="rId3"/>
                <a:stretch>
                  <a:fillRect l="-1178" t="-1270" r="-294" b="-300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69</a:t>
            </a:fld>
            <a:endParaRPr lang="en-US"/>
          </a:p>
        </p:txBody>
      </p:sp>
      <p:pic>
        <p:nvPicPr>
          <p:cNvPr id="4" name="Picture 3"/>
          <p:cNvPicPr>
            <a:picLocks noChangeAspect="1"/>
          </p:cNvPicPr>
          <p:nvPr/>
        </p:nvPicPr>
        <p:blipFill>
          <a:blip r:embed="rId4"/>
          <a:stretch>
            <a:fillRect/>
          </a:stretch>
        </p:blipFill>
        <p:spPr>
          <a:xfrm>
            <a:off x="4816019" y="3152523"/>
            <a:ext cx="2333848" cy="485256"/>
          </a:xfrm>
          <a:prstGeom prst="rect">
            <a:avLst/>
          </a:prstGeom>
        </p:spPr>
      </p:pic>
      <p:pic>
        <p:nvPicPr>
          <p:cNvPr id="5" name="Picture 4"/>
          <p:cNvPicPr>
            <a:picLocks noChangeAspect="1"/>
          </p:cNvPicPr>
          <p:nvPr/>
        </p:nvPicPr>
        <p:blipFill>
          <a:blip r:embed="rId5"/>
          <a:stretch>
            <a:fillRect/>
          </a:stretch>
        </p:blipFill>
        <p:spPr>
          <a:xfrm>
            <a:off x="3793291" y="1889502"/>
            <a:ext cx="4605418" cy="1058164"/>
          </a:xfrm>
          <a:prstGeom prst="rect">
            <a:avLst/>
          </a:prstGeom>
        </p:spPr>
      </p:pic>
      <p:pic>
        <p:nvPicPr>
          <p:cNvPr id="6" name="Picture 5"/>
          <p:cNvPicPr>
            <a:picLocks noChangeAspect="1"/>
          </p:cNvPicPr>
          <p:nvPr/>
        </p:nvPicPr>
        <p:blipFill>
          <a:blip r:embed="rId6"/>
          <a:stretch>
            <a:fillRect/>
          </a:stretch>
        </p:blipFill>
        <p:spPr>
          <a:xfrm>
            <a:off x="4976413" y="5009625"/>
            <a:ext cx="2460848" cy="487736"/>
          </a:xfrm>
          <a:prstGeom prst="rect">
            <a:avLst/>
          </a:prstGeom>
        </p:spPr>
      </p:pic>
    </p:spTree>
    <p:extLst>
      <p:ext uri="{BB962C8B-B14F-4D97-AF65-F5344CB8AC3E}">
        <p14:creationId xmlns:p14="http://schemas.microsoft.com/office/powerpoint/2010/main" val="1772408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
        <p:nvSpPr>
          <p:cNvPr id="5" name="Rectangle 4"/>
          <p:cNvSpPr/>
          <p:nvPr/>
        </p:nvSpPr>
        <p:spPr>
          <a:xfrm>
            <a:off x="776942" y="2414416"/>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0.00416 L -0.00274 0.19074 " pathEditMode="relative" rAng="0" ptsTypes="AA">
                                      <p:cBhvr>
                                        <p:cTn id="6" dur="2000" fill="hold"/>
                                        <p:tgtEl>
                                          <p:spTgt spid="5"/>
                                        </p:tgtEl>
                                        <p:attrNameLst>
                                          <p:attrName>ppt_x</p:attrName>
                                          <p:attrName>ppt_y</p:attrName>
                                        </p:attrNameLst>
                                      </p:cBhvr>
                                      <p:rCtr x="-143" y="9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chemeClr val="tx1">
                    <a:lumMod val="75000"/>
                    <a:lumOff val="25000"/>
                  </a:schemeClr>
                </a:solidFill>
              </a:rPr>
              <a:t>Evaluating Significance of Predictors </a:t>
            </a:r>
            <a:br>
              <a:rPr lang="en-US" sz="4000" dirty="0">
                <a:solidFill>
                  <a:schemeClr val="tx1">
                    <a:lumMod val="75000"/>
                    <a:lumOff val="25000"/>
                  </a:schemeClr>
                </a:solidFill>
              </a:rPr>
            </a:br>
            <a:endParaRPr lang="en-US" sz="4000" dirty="0">
              <a:solidFill>
                <a:schemeClr val="tx1">
                  <a:lumMod val="75000"/>
                  <a:lumOff val="25000"/>
                </a:schemeClr>
              </a:solidFill>
            </a:endParaRPr>
          </a:p>
        </p:txBody>
      </p:sp>
      <p:sp>
        <p:nvSpPr>
          <p:cNvPr id="3" name="Slide Number Placeholder 2"/>
          <p:cNvSpPr>
            <a:spLocks noGrp="1"/>
          </p:cNvSpPr>
          <p:nvPr>
            <p:ph type="sldNum" sz="quarter" idx="12"/>
          </p:nvPr>
        </p:nvSpPr>
        <p:spPr/>
        <p:txBody>
          <a:bodyPr/>
          <a:lstStyle/>
          <a:p>
            <a:fld id="{81B7CCDB-6D39-0547-B7B3-C80E39D6513A}" type="slidenum">
              <a:rPr lang="en-US" smtClean="0"/>
              <a:t>71</a:t>
            </a:fld>
            <a:endParaRPr lang="en-US"/>
          </a:p>
        </p:txBody>
      </p:sp>
    </p:spTree>
    <p:extLst>
      <p:ext uri="{BB962C8B-B14F-4D97-AF65-F5344CB8AC3E}">
        <p14:creationId xmlns:p14="http://schemas.microsoft.com/office/powerpoint/2010/main" val="110500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exact. </a:t>
                </a:r>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794701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a:latin typeface="Karla" charset="0"/>
                    <a:ea typeface="Karla" charset="0"/>
                    <a:cs typeface="Karla" charset="0"/>
                  </a:rPr>
                  <a:t>However, </a:t>
                </a:r>
                <a:r>
                  <a:rPr lang="en-US" sz="2400" dirty="0" smtClean="0">
                    <a:latin typeface="Karla" charset="0"/>
                    <a:ea typeface="Karla" charset="0"/>
                    <a:cs typeface="Karla" charset="0"/>
                  </a:rPr>
                  <a:t>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endParaRPr lang="en-US" sz="2400" dirty="0" smtClean="0">
                  <a:latin typeface="Karla" charset="0"/>
                  <a:ea typeface="Karla" charset="0"/>
                  <a:cs typeface="Karla" charset="0"/>
                </a:endParaRPr>
              </a:p>
              <a:p>
                <a:pPr marL="514350" indent="-514350">
                  <a:spcAft>
                    <a:spcPts val="1200"/>
                  </a:spcAft>
                  <a:buFont typeface="Arial" charset="0"/>
                  <a:buChar char="•"/>
                </a:pPr>
                <a:r>
                  <a:rPr lang="en-US" sz="2400" dirty="0">
                    <a:latin typeface="Karla" charset="0"/>
                    <a:ea typeface="Karla" charset="0"/>
                    <a:cs typeface="Karla" charset="0"/>
                  </a:rPr>
                  <a:t>l</a:t>
                </a:r>
                <a:r>
                  <a:rPr lang="en-US" sz="2400" dirty="0" smtClean="0">
                    <a:latin typeface="Karla" charset="0"/>
                    <a:ea typeface="Karla" charset="0"/>
                    <a:cs typeface="Karla" charset="0"/>
                  </a:rPr>
                  <a:t>imited sample size</a:t>
                </a:r>
                <a:endParaRPr lang="en-US" sz="2400" dirty="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a:t>
                </a:r>
                <a:r>
                  <a:rPr lang="en-US" sz="2400" b="1" dirty="0">
                    <a:latin typeface="Karla" charset="0"/>
                    <a:ea typeface="Karla" charset="0"/>
                    <a:cs typeface="Karla" charset="0"/>
                  </a:rPr>
                  <a:t>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521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592840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7E36628E-BF49-FD46-93F6-669AC0E30E19}"/>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Tree>
    <p:extLst>
      <p:ext uri="{BB962C8B-B14F-4D97-AF65-F5344CB8AC3E}">
        <p14:creationId xmlns:p14="http://schemas.microsoft.com/office/powerpoint/2010/main" val="988646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F19C413-1B9B-B342-B247-5C8F270CEEA1}"/>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3"/>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Tree>
    <p:extLst>
      <p:ext uri="{BB962C8B-B14F-4D97-AF65-F5344CB8AC3E}">
        <p14:creationId xmlns:p14="http://schemas.microsoft.com/office/powerpoint/2010/main" val="11321688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spTree>
    <p:extLst>
      <p:ext uri="{BB962C8B-B14F-4D97-AF65-F5344CB8AC3E}">
        <p14:creationId xmlns:p14="http://schemas.microsoft.com/office/powerpoint/2010/main" val="667349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One set of observations, “one realization” we obtain one 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spTree>
    <p:extLst>
      <p:ext uri="{BB962C8B-B14F-4D97-AF65-F5344CB8AC3E}">
        <p14:creationId xmlns:p14="http://schemas.microsoft.com/office/powerpoint/2010/main" val="346729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D127E86E-8E0E-FE44-BBB9-10C15929202B}"/>
              </a:ext>
            </a:extLst>
          </p:cNvPr>
          <p:cNvPicPr>
            <a:picLocks noChangeAspect="1"/>
          </p:cNvPicPr>
          <p:nvPr/>
        </p:nvPicPr>
        <p:blipFill>
          <a:blip r:embed="rId3"/>
          <a:stretch>
            <a:fillRect/>
          </a:stretch>
        </p:blipFill>
        <p:spPr>
          <a:xfrm>
            <a:off x="3200400" y="2286000"/>
            <a:ext cx="5852160" cy="3901440"/>
          </a:xfrm>
          <a:prstGeom prst="rect">
            <a:avLst/>
          </a:prstGeom>
        </p:spPr>
      </p:pic>
      <p:pic>
        <p:nvPicPr>
          <p:cNvPr id="5" name="Picture 4">
            <a:extLst>
              <a:ext uri="{FF2B5EF4-FFF2-40B4-BE49-F238E27FC236}">
                <a16:creationId xmlns="" xmlns:a16="http://schemas.microsoft.com/office/drawing/2014/main" id="{01EA7908-5D93-4245-89CC-1D31216E21D8}"/>
              </a:ext>
            </a:extLst>
          </p:cNvPr>
          <p:cNvPicPr>
            <a:picLocks noChangeAspect="1"/>
          </p:cNvPicPr>
          <p:nvPr/>
        </p:nvPicPr>
        <p:blipFill>
          <a:blip r:embed="rId3"/>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10"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pic>
        <p:nvPicPr>
          <p:cNvPr id="8" name="Picture 7"/>
          <p:cNvPicPr>
            <a:picLocks noChangeAspect="1"/>
          </p:cNvPicPr>
          <p:nvPr/>
        </p:nvPicPr>
        <p:blipFill>
          <a:blip r:embed="rId4"/>
          <a:stretch>
            <a:fillRect/>
          </a:stretch>
        </p:blipFill>
        <p:spPr>
          <a:xfrm>
            <a:off x="0" y="0"/>
            <a:ext cx="12192000" cy="6858000"/>
          </a:xfrm>
          <a:prstGeom prst="rect">
            <a:avLst/>
          </a:prstGeom>
        </p:spPr>
      </p:pic>
      <p:pic>
        <p:nvPicPr>
          <p:cNvPr id="12" name="Picture 11">
            <a:extLst>
              <a:ext uri="{FF2B5EF4-FFF2-40B4-BE49-F238E27FC236}">
                <a16:creationId xmlns="" xmlns:a16="http://schemas.microsoft.com/office/drawing/2014/main" id="{42223797-0293-E14C-82EF-CCAFA1D583AC}"/>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2107957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833415" y="983807"/>
            <a:ext cx="10327008" cy="2111143"/>
          </a:xfrm>
        </p:spPr>
        <p:txBody>
          <a:bodyPr/>
          <a:lstStyle/>
          <a:p>
            <a:r>
              <a:rPr lang="en-US" sz="2400" b="1" dirty="0" smtClean="0"/>
              <a:t>Dora Suárez,</a:t>
            </a:r>
            <a:r>
              <a:rPr lang="en-US" sz="2400" dirty="0"/>
              <a:t> </a:t>
            </a:r>
            <a:r>
              <a:rPr lang="en-US" sz="2400" dirty="0" smtClean="0"/>
              <a:t>Universidad </a:t>
            </a:r>
            <a:r>
              <a:rPr lang="en-US" sz="2400" dirty="0"/>
              <a:t>del </a:t>
            </a:r>
            <a:r>
              <a:rPr lang="en-US" sz="2400" dirty="0" smtClean="0"/>
              <a:t>Rosario.</a:t>
            </a:r>
            <a:r>
              <a:rPr lang="en-US" sz="2400" dirty="0"/>
              <a:t> </a:t>
            </a:r>
            <a:r>
              <a:rPr lang="en-US" sz="2400" dirty="0" smtClean="0"/>
              <a:t>She </a:t>
            </a:r>
            <a:r>
              <a:rPr lang="en-US" sz="2400" dirty="0"/>
              <a:t>is a Teaching and Research Fellow at Universidad del Rosario, Colombia. She obtained a Bachelor degree in Statistics from Universidad Nacional, Colombia, and the Master's degree in Statistics from the Federal University of Pernambuco, </a:t>
            </a:r>
            <a:r>
              <a:rPr lang="en-US" sz="2400" dirty="0" smtClean="0"/>
              <a:t>Brazil. </a:t>
            </a:r>
            <a:r>
              <a:rPr lang="en-US" sz="2400" dirty="0"/>
              <a:t>Her current interests are in the areas of data analysis, programming, and graphical </a:t>
            </a:r>
            <a:r>
              <a:rPr lang="en-US" sz="2400" dirty="0" smtClean="0"/>
              <a:t>design.</a:t>
            </a:r>
            <a:r>
              <a:rPr lang="en-US" sz="2400" dirty="0"/>
              <a:t> </a:t>
            </a:r>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7</a:t>
            </a:fld>
            <a:endParaRPr lang="en-US"/>
          </a:p>
        </p:txBody>
      </p:sp>
      <p:pic>
        <p:nvPicPr>
          <p:cNvPr id="5" name="Picture 4"/>
          <p:cNvPicPr>
            <a:picLocks noChangeAspect="1"/>
          </p:cNvPicPr>
          <p:nvPr/>
        </p:nvPicPr>
        <p:blipFill>
          <a:blip r:embed="rId2"/>
          <a:stretch>
            <a:fillRect/>
          </a:stretch>
        </p:blipFill>
        <p:spPr>
          <a:xfrm>
            <a:off x="4669125" y="3453737"/>
            <a:ext cx="2853750" cy="2909926"/>
          </a:xfrm>
          <a:prstGeom prst="rect">
            <a:avLst/>
          </a:prstGeom>
        </p:spPr>
      </p:pic>
    </p:spTree>
    <p:extLst>
      <p:ext uri="{BB962C8B-B14F-4D97-AF65-F5344CB8AC3E}">
        <p14:creationId xmlns:p14="http://schemas.microsoft.com/office/powerpoint/2010/main" val="10899961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7"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79</a:t>
            </a:fld>
            <a:endParaRPr lang="en-US"/>
          </a:p>
        </p:txBody>
      </p:sp>
      <p:pic>
        <p:nvPicPr>
          <p:cNvPr id="5" name="Picture 4">
            <a:extLst>
              <a:ext uri="{FF2B5EF4-FFF2-40B4-BE49-F238E27FC236}">
                <a16:creationId xmlns="" xmlns:a16="http://schemas.microsoft.com/office/drawing/2014/main"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p:pic>
        <p:nvPicPr>
          <p:cNvPr id="7" name="Picture 6">
            <a:extLst>
              <a:ext uri="{FF2B5EF4-FFF2-40B4-BE49-F238E27FC236}">
                <a16:creationId xmlns="" xmlns:a16="http://schemas.microsoft.com/office/drawing/2014/main"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p:pic>
        <p:nvPicPr>
          <p:cNvPr id="7" name="Picture 6">
            <a:extLst>
              <a:ext uri="{FF2B5EF4-FFF2-40B4-BE49-F238E27FC236}">
                <a16:creationId xmlns="" xmlns:a16="http://schemas.microsoft.com/office/drawing/2014/main"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5517" b="-1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p:pic>
        <p:nvPicPr>
          <p:cNvPr id="7" name="Picture 6">
            <a:extLst>
              <a:ext uri="{FF2B5EF4-FFF2-40B4-BE49-F238E27FC236}">
                <a16:creationId xmlns="" xmlns:a16="http://schemas.microsoft.com/office/drawing/2014/main"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83</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on real data. We now select a sub-sample from all the data.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20697356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10714032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85</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9090574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86</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spTree>
    <p:extLst>
      <p:ext uri="{BB962C8B-B14F-4D97-AF65-F5344CB8AC3E}">
        <p14:creationId xmlns:p14="http://schemas.microsoft.com/office/powerpoint/2010/main" val="20708560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87</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5299823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1965960"/>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88</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estimate the mean and standard deviation of the estimate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27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7359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a:xfrm>
            <a:off x="718740" y="983807"/>
            <a:ext cx="10327008" cy="2111143"/>
          </a:xfrm>
        </p:spPr>
        <p:txBody>
          <a:bodyPr/>
          <a:lstStyle/>
          <a:p>
            <a:r>
              <a:rPr lang="en-US" sz="2400" b="1" dirty="0"/>
              <a:t>Luis Felipe </a:t>
            </a:r>
            <a:r>
              <a:rPr lang="en-US" sz="2400" b="1" dirty="0" err="1" smtClean="0"/>
              <a:t>Giraldo</a:t>
            </a:r>
            <a:r>
              <a:rPr lang="en-US" sz="2400" b="1" dirty="0" smtClean="0"/>
              <a:t>,</a:t>
            </a:r>
            <a:r>
              <a:rPr lang="en-US" sz="2400" dirty="0" smtClean="0"/>
              <a:t> </a:t>
            </a:r>
            <a:r>
              <a:rPr lang="en-US" sz="2400" dirty="0"/>
              <a:t>Universidad de </a:t>
            </a:r>
            <a:r>
              <a:rPr lang="en-US" sz="2400" dirty="0" err="1"/>
              <a:t>los</a:t>
            </a:r>
            <a:r>
              <a:rPr lang="en-US" sz="2400" dirty="0"/>
              <a:t> </a:t>
            </a:r>
            <a:r>
              <a:rPr lang="en-US" sz="2400" dirty="0" smtClean="0"/>
              <a:t>Andes. Luis </a:t>
            </a:r>
            <a:r>
              <a:rPr lang="en-US" sz="2400" dirty="0"/>
              <a:t>received </a:t>
            </a:r>
            <a:r>
              <a:rPr lang="en-US" sz="2400" dirty="0" smtClean="0"/>
              <a:t>his PhD</a:t>
            </a:r>
            <a:r>
              <a:rPr lang="en-US" sz="2400" dirty="0"/>
              <a:t>. degree in Electrical and Computer Engineering at The Ohio State University, USA, in 2016. </a:t>
            </a:r>
            <a:r>
              <a:rPr lang="en-US" sz="2400" dirty="0" smtClean="0"/>
              <a:t>His </a:t>
            </a:r>
            <a:r>
              <a:rPr lang="en-US" sz="2400" dirty="0"/>
              <a:t>current research interests include design and analysis of interconnected dynamical systems, large-scale processing of signals, and humanitarian </a:t>
            </a:r>
            <a:r>
              <a:rPr lang="en-US" sz="2400" dirty="0" smtClean="0"/>
              <a:t>engineering.</a:t>
            </a:r>
            <a:endParaRPr lang="en-US" sz="2400" dirty="0"/>
          </a:p>
          <a:p>
            <a:endParaRPr lang="en-US" sz="2400" dirty="0"/>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8</a:t>
            </a:fld>
            <a:endParaRPr lang="en-US"/>
          </a:p>
        </p:txBody>
      </p:sp>
      <p:pic>
        <p:nvPicPr>
          <p:cNvPr id="5" name="Picture 4"/>
          <p:cNvPicPr>
            <a:picLocks noChangeAspect="1"/>
          </p:cNvPicPr>
          <p:nvPr/>
        </p:nvPicPr>
        <p:blipFill>
          <a:blip r:embed="rId2"/>
          <a:stretch>
            <a:fillRect/>
          </a:stretch>
        </p:blipFill>
        <p:spPr>
          <a:xfrm>
            <a:off x="4358244" y="3179906"/>
            <a:ext cx="3048000" cy="3098800"/>
          </a:xfrm>
          <a:prstGeom prst="rect">
            <a:avLst/>
          </a:prstGeom>
        </p:spPr>
      </p:pic>
    </p:spTree>
    <p:extLst>
      <p:ext uri="{BB962C8B-B14F-4D97-AF65-F5344CB8AC3E}">
        <p14:creationId xmlns:p14="http://schemas.microsoft.com/office/powerpoint/2010/main" val="16328303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calculate the confidence intervals, which are the ranges of values such that the true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3"/>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439566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217322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90</a:t>
            </a:fld>
            <a:endParaRPr lang="en-US"/>
          </a:p>
        </p:txBody>
      </p:sp>
      <p:sp>
        <p:nvSpPr>
          <p:cNvPr id="13" name="Content Placeholder 2"/>
          <p:cNvSpPr txBox="1">
            <a:spLocks/>
          </p:cNvSpPr>
          <p:nvPr/>
        </p:nvSpPr>
        <p:spPr>
          <a:xfrm>
            <a:off x="737602" y="482002"/>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“how significant are the predictors?” Here we show the same analysis for all three predictors. </a:t>
            </a:r>
          </a:p>
          <a:p>
            <a:r>
              <a:rPr lang="en-US" sz="2400" b="1" dirty="0"/>
              <a:t>Question</a:t>
            </a:r>
            <a:r>
              <a:rPr lang="en-US" sz="2400" dirty="0"/>
              <a:t>: Which ones are important? </a:t>
            </a:r>
          </a:p>
        </p:txBody>
      </p:sp>
    </p:spTree>
    <p:extLst>
      <p:ext uri="{BB962C8B-B14F-4D97-AF65-F5344CB8AC3E}">
        <p14:creationId xmlns:p14="http://schemas.microsoft.com/office/powerpoint/2010/main" val="18218123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91</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examine how consistent the estimated values of the coefficients are with zero. Looking at the area under the curve below zero. </a:t>
            </a:r>
          </a:p>
          <a:p>
            <a:r>
              <a:rPr lang="en-US" sz="2400" dirty="0"/>
              <a:t>This is called hypothesis testing which we will visit again later next lecture.</a:t>
            </a:r>
          </a:p>
        </p:txBody>
      </p:sp>
    </p:spTree>
    <p:extLst>
      <p:ext uri="{BB962C8B-B14F-4D97-AF65-F5344CB8AC3E}">
        <p14:creationId xmlns:p14="http://schemas.microsoft.com/office/powerpoint/2010/main" val="37857962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smtClean="0">
                    <a:latin typeface="Karla" charset="0"/>
                    <a:ea typeface="Karla" charset="0"/>
                    <a:cs typeface="Karla" charset="0"/>
                  </a:rPr>
                  <a:t>However, 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600"/>
                  </a:spcAft>
                  <a:buFont typeface="Arial" charset="0"/>
                  <a:buChar char="•"/>
                </a:pPr>
                <a:r>
                  <a:rPr lang="en-US" sz="2400" dirty="0">
                    <a:latin typeface="Karla" charset="0"/>
                    <a:ea typeface="Karla" charset="0"/>
                    <a:cs typeface="Karla" charset="0"/>
                  </a:rPr>
                  <a:t>Sample size</a:t>
                </a:r>
              </a:p>
              <a:p>
                <a:pPr>
                  <a:spcAft>
                    <a:spcPts val="600"/>
                  </a:spcAft>
                </a:pPr>
                <a:endParaRPr lang="en-US" sz="2400" b="1" dirty="0" smtClean="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now address sample size</a:t>
                </a:r>
                <a:endParaRPr lang="en-US" sz="2400" b="1" dirty="0">
                  <a:latin typeface="Karla" charset="0"/>
                  <a:ea typeface="Karla" charset="0"/>
                  <a:cs typeface="Karla" charset="0"/>
                </a:endParaRPr>
              </a:p>
              <a:p>
                <a:pPr>
                  <a:spcAft>
                    <a:spcPts val="600"/>
                  </a:spcAft>
                </a:pPr>
                <a:r>
                  <a:rPr lang="en-US" sz="2400" dirty="0" smtClean="0"/>
                  <a:t>As we saw in Lecture 1b, sample estimates are approximation to population means </a:t>
                </a:r>
                <a:r>
                  <a:rPr lang="mr-IN" sz="2400" dirty="0" smtClean="0"/>
                  <a:t>…</a:t>
                </a:r>
                <a:r>
                  <a:rPr lang="en-US" sz="2400" dirty="0" smtClean="0"/>
                  <a:t> blah </a:t>
                </a:r>
                <a:r>
                  <a:rPr lang="en-US" sz="2400" dirty="0" err="1" smtClean="0"/>
                  <a:t>balh</a:t>
                </a:r>
                <a:r>
                  <a:rPr lang="en-US" sz="2400" dirty="0" smtClean="0"/>
                  <a:t> </a:t>
                </a:r>
              </a:p>
              <a:p>
                <a:pPr>
                  <a:spcAft>
                    <a:spcPts val="600"/>
                  </a:spcAft>
                </a:pPr>
                <a:r>
                  <a:rPr lang="en-US" sz="2400" dirty="0" smtClean="0"/>
                  <a:t>Let’s think how this affects our estimate of predictors and how this affects are conclusions on the significance of the predictors.</a:t>
                </a: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334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92</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6935083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3" name="Content Placeholder 2"/>
          <p:cNvSpPr>
            <a:spLocks noGrp="1"/>
          </p:cNvSpPr>
          <p:nvPr>
            <p:ph idx="1"/>
          </p:nvPr>
        </p:nvSpPr>
        <p:spPr/>
        <p:txBody>
          <a:bodyPr/>
          <a:lstStyle/>
          <a:p>
            <a:r>
              <a:rPr lang="en-US" dirty="0" smtClean="0"/>
              <a:t>Once we have the distribution, </a:t>
            </a:r>
          </a:p>
          <a:p>
            <a:endParaRPr lang="en-US" dirty="0" smtClean="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spTree>
    <p:extLst>
      <p:ext uri="{BB962C8B-B14F-4D97-AF65-F5344CB8AC3E}">
        <p14:creationId xmlns:p14="http://schemas.microsoft.com/office/powerpoint/2010/main" val="20237969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3" name="Content Placeholder 2"/>
          <p:cNvSpPr>
            <a:spLocks noGrp="1"/>
          </p:cNvSpPr>
          <p:nvPr>
            <p:ph idx="1"/>
          </p:nvPr>
        </p:nvSpPr>
        <p:spPr/>
        <p:txBody>
          <a:bodyPr/>
          <a:lstStyle/>
          <a:p>
            <a:r>
              <a:rPr lang="en-US" dirty="0" smtClean="0"/>
              <a:t>Once we have the distribution, </a:t>
            </a:r>
            <a:r>
              <a:rPr lang="en-US" dirty="0"/>
              <a:t>we can calculate the mean and variance. </a:t>
            </a:r>
            <a:endParaRPr lang="en-US" dirty="0" smtClean="0"/>
          </a:p>
          <a:p>
            <a:endParaRPr lang="en-US" dirty="0" smtClean="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grpSp>
        <p:nvGrpSpPr>
          <p:cNvPr id="9" name="Group 8"/>
          <p:cNvGrpSpPr/>
          <p:nvPr/>
        </p:nvGrpSpPr>
        <p:grpSpPr>
          <a:xfrm>
            <a:off x="5322549" y="1909872"/>
            <a:ext cx="6841243" cy="4368814"/>
            <a:chOff x="5322549" y="1909872"/>
            <a:chExt cx="6841243" cy="436881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571" y="1909872"/>
              <a:ext cx="6553221" cy="4368814"/>
            </a:xfrm>
            <a:prstGeom prst="rect">
              <a:avLst/>
            </a:prstGeom>
          </p:spPr>
        </p:pic>
        <p:sp>
          <p:nvSpPr>
            <p:cNvPr id="8" name="Right Arrow 7"/>
            <p:cNvSpPr/>
            <p:nvPr/>
          </p:nvSpPr>
          <p:spPr>
            <a:xfrm>
              <a:off x="5322549" y="3737610"/>
              <a:ext cx="576044" cy="457200"/>
            </a:xfrm>
            <a:prstGeom prst="rightArrow">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7475220" y="39662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090853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10" name="Content Placeholder 2"/>
          <p:cNvSpPr>
            <a:spLocks noGrp="1"/>
          </p:cNvSpPr>
          <p:nvPr>
            <p:ph idx="1"/>
          </p:nvPr>
        </p:nvSpPr>
        <p:spPr>
          <a:xfrm>
            <a:off x="833414" y="1177758"/>
            <a:ext cx="10836615" cy="2111143"/>
          </a:xfrm>
        </p:spPr>
        <p:txBody>
          <a:bodyPr/>
          <a:lstStyle/>
          <a:p>
            <a:r>
              <a:rPr lang="en-US" dirty="0" smtClean="0"/>
              <a:t>And then we calculate the confidence intervals and the importance of the predictors. </a:t>
            </a:r>
          </a:p>
          <a:p>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13" y="2037965"/>
            <a:ext cx="5450649" cy="3633766"/>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6663690" y="2310041"/>
            <a:ext cx="4334811" cy="3361690"/>
          </a:xfrm>
          <a:prstGeom prst="rect">
            <a:avLst/>
          </a:prstGeom>
        </p:spPr>
      </p:pic>
    </p:spTree>
    <p:extLst>
      <p:ext uri="{BB962C8B-B14F-4D97-AF65-F5344CB8AC3E}">
        <p14:creationId xmlns:p14="http://schemas.microsoft.com/office/powerpoint/2010/main" val="10325513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p:sp>
        <p:nvSpPr>
          <p:cNvPr id="3" name="Content Placeholder 2"/>
          <p:cNvSpPr>
            <a:spLocks noGrp="1"/>
          </p:cNvSpPr>
          <p:nvPr>
            <p:ph idx="1"/>
          </p:nvPr>
        </p:nvSpPr>
        <p:spPr/>
        <p:txBody>
          <a:bodyPr/>
          <a:lstStyle/>
          <a:p>
            <a:pPr>
              <a:spcAft>
                <a:spcPts val="500"/>
              </a:spcAft>
            </a:pPr>
            <a:r>
              <a:rPr lang="en-US" dirty="0" smtClean="0"/>
              <a:t>Let’s re-examine this more carefully. </a:t>
            </a:r>
          </a:p>
          <a:p>
            <a:pPr>
              <a:spcAft>
                <a:spcPts val="500"/>
              </a:spcAft>
            </a:pPr>
            <a:endParaRPr lang="en-US" dirty="0"/>
          </a:p>
          <a:p>
            <a:pPr>
              <a:spcAft>
                <a:spcPts val="500"/>
              </a:spcAft>
            </a:pPr>
            <a:r>
              <a:rPr lang="en-US" dirty="0" smtClean="0"/>
              <a:t> </a:t>
            </a:r>
          </a:p>
          <a:p>
            <a:pPr>
              <a:spcAft>
                <a:spcPts val="500"/>
              </a:spcAft>
            </a:pPr>
            <a:endParaRPr lang="en-US" dirty="0"/>
          </a:p>
          <a:p>
            <a:pPr>
              <a:spcAft>
                <a:spcPts val="500"/>
              </a:spcAft>
            </a:pPr>
            <a:endParaRPr lang="en-US" dirty="0"/>
          </a:p>
        </p:txBody>
      </p:sp>
    </p:spTree>
    <p:extLst>
      <p:ext uri="{BB962C8B-B14F-4D97-AF65-F5344CB8AC3E}">
        <p14:creationId xmlns:p14="http://schemas.microsoft.com/office/powerpoint/2010/main" val="68826746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Let’s re-examine this more carefully. </a:t>
                </a:r>
              </a:p>
              <a:p>
                <a:endParaRPr lang="en-US" dirty="0"/>
              </a:p>
              <a:p>
                <a:r>
                  <a:rPr lang="en-US" dirty="0" smtClean="0"/>
                  <a:t>In statistics, any estimate value is subject to sample size: </a:t>
                </a:r>
              </a:p>
              <a:p>
                <a:endParaRPr lang="en-US" dirty="0"/>
              </a:p>
              <a:p>
                <a:endParaRPr lang="en-US" dirty="0" smtClean="0"/>
              </a:p>
              <a:p>
                <a:r>
                  <a:rPr lang="en-US" dirty="0" smtClean="0"/>
                  <a:t>The estimated value, is called the </a:t>
                </a:r>
                <a:r>
                  <a:rPr lang="en-US" b="1" dirty="0" smtClean="0"/>
                  <a:t>sample mean</a:t>
                </a:r>
              </a:p>
              <a:p>
                <a:endParaRPr lang="en-US" b="1" dirty="0"/>
              </a:p>
              <a:p>
                <a:endParaRPr lang="en-US" b="1" dirty="0" smtClean="0"/>
              </a:p>
              <a:p>
                <a:r>
                  <a:rPr lang="en-US" dirty="0" smtClean="0">
                    <a:latin typeface="Karla" charset="0"/>
                    <a:ea typeface="Karla" charset="0"/>
                    <a:cs typeface="Karla" charset="0"/>
                  </a:rPr>
                  <a:t>Whereas  </a:t>
                </a:r>
                <a14:m>
                  <m:oMath xmlns:m="http://schemas.openxmlformats.org/officeDocument/2006/math">
                    <m:r>
                      <a:rPr lang="en-US" b="0" i="1" smtClean="0">
                        <a:latin typeface="Cambria Math" charset="0"/>
                        <a:ea typeface="Karla" charset="0"/>
                        <a:cs typeface="Karla" charset="0"/>
                      </a:rPr>
                      <m:t>𝐸</m:t>
                    </m:r>
                    <m:r>
                      <a:rPr lang="en-US" b="0" i="1" smtClean="0">
                        <a:latin typeface="Cambria Math" charset="0"/>
                        <a:ea typeface="Karla" charset="0"/>
                        <a:cs typeface="Karla" charset="0"/>
                      </a:rPr>
                      <m:t>[</m:t>
                    </m:r>
                    <m:r>
                      <a:rPr lang="en-US" b="0" i="1" smtClean="0">
                        <a:latin typeface="Cambria Math" charset="0"/>
                        <a:ea typeface="Karla" charset="0"/>
                        <a:cs typeface="Karla" charset="0"/>
                      </a:rPr>
                      <m:t>𝑥</m:t>
                    </m:r>
                    <m:r>
                      <a:rPr lang="en-US" b="0" i="1" smtClean="0">
                        <a:latin typeface="Cambria Math" charset="0"/>
                        <a:ea typeface="Karla" charset="0"/>
                        <a:cs typeface="Karla" charset="0"/>
                      </a:rPr>
                      <m:t>]</m:t>
                    </m:r>
                  </m:oMath>
                </a14:m>
                <a:r>
                  <a:rPr lang="en-US" dirty="0" smtClean="0">
                    <a:latin typeface="Karla" charset="0"/>
                    <a:ea typeface="Karla" charset="0"/>
                    <a:cs typeface="Karla" charset="0"/>
                  </a:rPr>
                  <a:t> is called the</a:t>
                </a:r>
                <a:r>
                  <a:rPr lang="en-US" b="1" dirty="0" smtClean="0"/>
                  <a:t> population mean</a:t>
                </a:r>
              </a:p>
              <a:p>
                <a:r>
                  <a:rPr lang="en-US" dirty="0"/>
                  <a:t> </a:t>
                </a:r>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40" t="-2882" b="-126225"/>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465320" y="2702673"/>
            <a:ext cx="3261360" cy="1005840"/>
          </a:xfrm>
          <a:prstGeom prst="rect">
            <a:avLst/>
          </a:prstGeom>
        </p:spPr>
      </p:pic>
      <p:pic>
        <p:nvPicPr>
          <p:cNvPr id="5" name="Picture 4"/>
          <p:cNvPicPr>
            <a:picLocks noChangeAspect="1"/>
          </p:cNvPicPr>
          <p:nvPr/>
        </p:nvPicPr>
        <p:blipFill>
          <a:blip r:embed="rId5"/>
          <a:stretch>
            <a:fillRect/>
          </a:stretch>
        </p:blipFill>
        <p:spPr>
          <a:xfrm>
            <a:off x="4678680" y="4194810"/>
            <a:ext cx="2834640" cy="1005840"/>
          </a:xfrm>
          <a:prstGeom prst="rect">
            <a:avLst/>
          </a:prstGeom>
        </p:spPr>
      </p:pic>
    </p:spTree>
    <p:extLst>
      <p:ext uri="{BB962C8B-B14F-4D97-AF65-F5344CB8AC3E}">
        <p14:creationId xmlns:p14="http://schemas.microsoft.com/office/powerpoint/2010/main" val="84099207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556591" y="216531"/>
          <a:ext cx="7200000" cy="6400800"/>
        </p:xfrm>
        <a:graphic>
          <a:graphicData uri="http://schemas.openxmlformats.org/drawingml/2006/table">
            <a:tbl>
              <a:tblPr firstRow="1" bandRow="1">
                <a:tableStyleId>{616DA210-FB5B-4158-B5E0-FEB733F419BA}</a:tableStyleId>
              </a:tblPr>
              <a:tblGrid>
                <a:gridCol w="3600000"/>
                <a:gridCol w="3600000"/>
              </a:tblGrid>
              <a:tr h="221027">
                <a:tc>
                  <a:txBody>
                    <a:bodyPr/>
                    <a:lstStyle/>
                    <a:p>
                      <a:r>
                        <a:rPr sz="1400"/>
                        <a:t>TV</a:t>
                      </a:r>
                    </a:p>
                  </a:txBody>
                  <a:tcPr/>
                </a:tc>
                <a:tc>
                  <a:txBody>
                    <a:bodyPr/>
                    <a:lstStyle/>
                    <a:p>
                      <a:r>
                        <a:rPr sz="1400"/>
                        <a:t>sales</a:t>
                      </a:r>
                    </a:p>
                  </a:txBody>
                  <a:tcPr/>
                </a:tc>
              </a:tr>
              <a:tr h="0">
                <a:tc>
                  <a:txBody>
                    <a:bodyPr/>
                    <a:lstStyle/>
                    <a:p>
                      <a:r>
                        <a:rPr sz="1400"/>
                        <a:t>230.1</a:t>
                      </a:r>
                    </a:p>
                  </a:txBody>
                  <a:tcPr/>
                </a:tc>
                <a:tc>
                  <a:txBody>
                    <a:bodyPr/>
                    <a:lstStyle/>
                    <a:p>
                      <a:r>
                        <a:rPr sz="1400"/>
                        <a:t>22.1</a:t>
                      </a:r>
                    </a:p>
                  </a:txBody>
                  <a:tcPr/>
                </a:tc>
              </a:tr>
              <a:tr h="0">
                <a:tc>
                  <a:txBody>
                    <a:bodyPr/>
                    <a:lstStyle/>
                    <a:p>
                      <a:r>
                        <a:rPr sz="1400"/>
                        <a:t>44.5</a:t>
                      </a:r>
                    </a:p>
                  </a:txBody>
                  <a:tcPr/>
                </a:tc>
                <a:tc>
                  <a:txBody>
                    <a:bodyPr/>
                    <a:lstStyle/>
                    <a:p>
                      <a:r>
                        <a:rPr sz="1400" dirty="0"/>
                        <a:t>10.4</a:t>
                      </a:r>
                    </a:p>
                  </a:txBody>
                  <a:tcPr/>
                </a:tc>
              </a:tr>
              <a:tr h="0">
                <a:tc>
                  <a:txBody>
                    <a:bodyPr/>
                    <a:lstStyle/>
                    <a:p>
                      <a:r>
                        <a:rPr sz="1400"/>
                        <a:t>17.2</a:t>
                      </a:r>
                    </a:p>
                  </a:txBody>
                  <a:tcPr/>
                </a:tc>
                <a:tc>
                  <a:txBody>
                    <a:bodyPr/>
                    <a:lstStyle/>
                    <a:p>
                      <a:r>
                        <a:rPr sz="1400"/>
                        <a:t>9.3</a:t>
                      </a:r>
                    </a:p>
                  </a:txBody>
                  <a:tcPr/>
                </a:tc>
              </a:tr>
              <a:tr h="0">
                <a:tc>
                  <a:txBody>
                    <a:bodyPr/>
                    <a:lstStyle/>
                    <a:p>
                      <a:r>
                        <a:rPr sz="1400" dirty="0"/>
                        <a:t>151.5</a:t>
                      </a:r>
                    </a:p>
                  </a:txBody>
                  <a:tcPr/>
                </a:tc>
                <a:tc>
                  <a:txBody>
                    <a:bodyPr/>
                    <a:lstStyle/>
                    <a:p>
                      <a:r>
                        <a:rPr sz="1400"/>
                        <a:t>18.5</a:t>
                      </a:r>
                    </a:p>
                  </a:txBody>
                  <a:tcPr/>
                </a:tc>
              </a:tr>
              <a:tr h="0">
                <a:tc>
                  <a:txBody>
                    <a:bodyPr/>
                    <a:lstStyle/>
                    <a:p>
                      <a:r>
                        <a:rPr sz="1400"/>
                        <a:t>180.8</a:t>
                      </a:r>
                    </a:p>
                  </a:txBody>
                  <a:tcPr/>
                </a:tc>
                <a:tc>
                  <a:txBody>
                    <a:bodyPr/>
                    <a:lstStyle/>
                    <a:p>
                      <a:r>
                        <a:rPr sz="1400"/>
                        <a:t>12.9</a:t>
                      </a:r>
                    </a:p>
                  </a:txBody>
                  <a:tcPr/>
                </a:tc>
              </a:tr>
              <a:tr h="0">
                <a:tc>
                  <a:txBody>
                    <a:bodyPr/>
                    <a:lstStyle/>
                    <a:p>
                      <a:r>
                        <a:rPr sz="1400"/>
                        <a:t>8.7</a:t>
                      </a:r>
                    </a:p>
                  </a:txBody>
                  <a:tcPr/>
                </a:tc>
                <a:tc>
                  <a:txBody>
                    <a:bodyPr/>
                    <a:lstStyle/>
                    <a:p>
                      <a:r>
                        <a:rPr sz="1400"/>
                        <a:t>7.2</a:t>
                      </a:r>
                    </a:p>
                  </a:txBody>
                  <a:tcPr/>
                </a:tc>
              </a:tr>
              <a:tr h="0">
                <a:tc>
                  <a:txBody>
                    <a:bodyPr/>
                    <a:lstStyle/>
                    <a:p>
                      <a:r>
                        <a:rPr sz="1400"/>
                        <a:t>57.5</a:t>
                      </a:r>
                    </a:p>
                  </a:txBody>
                  <a:tcPr/>
                </a:tc>
                <a:tc>
                  <a:txBody>
                    <a:bodyPr/>
                    <a:lstStyle/>
                    <a:p>
                      <a:r>
                        <a:rPr sz="1400"/>
                        <a:t>11.8</a:t>
                      </a:r>
                    </a:p>
                  </a:txBody>
                  <a:tcPr/>
                </a:tc>
              </a:tr>
              <a:tr h="0">
                <a:tc>
                  <a:txBody>
                    <a:bodyPr/>
                    <a:lstStyle/>
                    <a:p>
                      <a:r>
                        <a:rPr sz="1400"/>
                        <a:t>120.2</a:t>
                      </a:r>
                    </a:p>
                  </a:txBody>
                  <a:tcPr/>
                </a:tc>
                <a:tc>
                  <a:txBody>
                    <a:bodyPr/>
                    <a:lstStyle/>
                    <a:p>
                      <a:r>
                        <a:rPr sz="1400"/>
                        <a:t>13.2</a:t>
                      </a:r>
                    </a:p>
                  </a:txBody>
                  <a:tcPr/>
                </a:tc>
              </a:tr>
              <a:tr h="0">
                <a:tc>
                  <a:txBody>
                    <a:bodyPr/>
                    <a:lstStyle/>
                    <a:p>
                      <a:r>
                        <a:rPr sz="1400"/>
                        <a:t>8.6</a:t>
                      </a:r>
                    </a:p>
                  </a:txBody>
                  <a:tcPr/>
                </a:tc>
                <a:tc>
                  <a:txBody>
                    <a:bodyPr/>
                    <a:lstStyle/>
                    <a:p>
                      <a:r>
                        <a:rPr sz="1400"/>
                        <a:t>4.8</a:t>
                      </a:r>
                    </a:p>
                  </a:txBody>
                  <a:tcPr/>
                </a:tc>
              </a:tr>
              <a:tr h="0">
                <a:tc>
                  <a:txBody>
                    <a:bodyPr/>
                    <a:lstStyle/>
                    <a:p>
                      <a:r>
                        <a:rPr sz="1400"/>
                        <a:t>199.8</a:t>
                      </a:r>
                    </a:p>
                  </a:txBody>
                  <a:tcPr/>
                </a:tc>
                <a:tc>
                  <a:txBody>
                    <a:bodyPr/>
                    <a:lstStyle/>
                    <a:p>
                      <a:r>
                        <a:rPr sz="1400"/>
                        <a:t>10.6</a:t>
                      </a:r>
                    </a:p>
                  </a:txBody>
                  <a:tcPr/>
                </a:tc>
              </a:tr>
              <a:tr h="0">
                <a:tc>
                  <a:txBody>
                    <a:bodyPr/>
                    <a:lstStyle/>
                    <a:p>
                      <a:r>
                        <a:rPr sz="1400"/>
                        <a:t>66.1</a:t>
                      </a:r>
                    </a:p>
                  </a:txBody>
                  <a:tcPr/>
                </a:tc>
                <a:tc>
                  <a:txBody>
                    <a:bodyPr/>
                    <a:lstStyle/>
                    <a:p>
                      <a:r>
                        <a:rPr sz="1400"/>
                        <a:t>8.6</a:t>
                      </a:r>
                    </a:p>
                  </a:txBody>
                  <a:tcPr/>
                </a:tc>
              </a:tr>
              <a:tr h="0">
                <a:tc>
                  <a:txBody>
                    <a:bodyPr/>
                    <a:lstStyle/>
                    <a:p>
                      <a:r>
                        <a:rPr sz="1400"/>
                        <a:t>214.7</a:t>
                      </a:r>
                    </a:p>
                  </a:txBody>
                  <a:tcPr/>
                </a:tc>
                <a:tc>
                  <a:txBody>
                    <a:bodyPr/>
                    <a:lstStyle/>
                    <a:p>
                      <a:r>
                        <a:rPr sz="1400" dirty="0"/>
                        <a:t>17.4</a:t>
                      </a:r>
                    </a:p>
                  </a:txBody>
                  <a:tcPr/>
                </a:tc>
              </a:tr>
              <a:tr h="0">
                <a:tc>
                  <a:txBody>
                    <a:bodyPr/>
                    <a:lstStyle/>
                    <a:p>
                      <a:r>
                        <a:rPr sz="1400"/>
                        <a:t>23.8</a:t>
                      </a:r>
                    </a:p>
                  </a:txBody>
                  <a:tcPr/>
                </a:tc>
                <a:tc>
                  <a:txBody>
                    <a:bodyPr/>
                    <a:lstStyle/>
                    <a:p>
                      <a:r>
                        <a:rPr sz="1400"/>
                        <a:t>9.2</a:t>
                      </a:r>
                    </a:p>
                  </a:txBody>
                  <a:tcPr/>
                </a:tc>
              </a:tr>
              <a:tr h="0">
                <a:tc>
                  <a:txBody>
                    <a:bodyPr/>
                    <a:lstStyle/>
                    <a:p>
                      <a:r>
                        <a:rPr sz="1400"/>
                        <a:t>97.5</a:t>
                      </a:r>
                    </a:p>
                  </a:txBody>
                  <a:tcPr/>
                </a:tc>
                <a:tc>
                  <a:txBody>
                    <a:bodyPr/>
                    <a:lstStyle/>
                    <a:p>
                      <a:r>
                        <a:rPr sz="1400"/>
                        <a:t>9.7</a:t>
                      </a:r>
                    </a:p>
                  </a:txBody>
                  <a:tcPr/>
                </a:tc>
              </a:tr>
              <a:tr h="0">
                <a:tc>
                  <a:txBody>
                    <a:bodyPr/>
                    <a:lstStyle/>
                    <a:p>
                      <a:r>
                        <a:rPr sz="1400"/>
                        <a:t>204.1</a:t>
                      </a:r>
                    </a:p>
                  </a:txBody>
                  <a:tcPr/>
                </a:tc>
                <a:tc>
                  <a:txBody>
                    <a:bodyPr/>
                    <a:lstStyle/>
                    <a:p>
                      <a:r>
                        <a:rPr sz="1400"/>
                        <a:t>19.0</a:t>
                      </a:r>
                    </a:p>
                  </a:txBody>
                  <a:tcPr/>
                </a:tc>
              </a:tr>
              <a:tr h="0">
                <a:tc>
                  <a:txBody>
                    <a:bodyPr/>
                    <a:lstStyle/>
                    <a:p>
                      <a:r>
                        <a:rPr sz="1400"/>
                        <a:t>195.4</a:t>
                      </a:r>
                    </a:p>
                  </a:txBody>
                  <a:tcPr/>
                </a:tc>
                <a:tc>
                  <a:txBody>
                    <a:bodyPr/>
                    <a:lstStyle/>
                    <a:p>
                      <a:r>
                        <a:rPr sz="1400"/>
                        <a:t>22.4</a:t>
                      </a:r>
                    </a:p>
                  </a:txBody>
                  <a:tcPr/>
                </a:tc>
              </a:tr>
              <a:tr h="0">
                <a:tc>
                  <a:txBody>
                    <a:bodyPr/>
                    <a:lstStyle/>
                    <a:p>
                      <a:r>
                        <a:rPr sz="1400"/>
                        <a:t>67.8</a:t>
                      </a:r>
                    </a:p>
                  </a:txBody>
                  <a:tcPr/>
                </a:tc>
                <a:tc>
                  <a:txBody>
                    <a:bodyPr/>
                    <a:lstStyle/>
                    <a:p>
                      <a:r>
                        <a:rPr sz="1400"/>
                        <a:t>12.5</a:t>
                      </a:r>
                    </a:p>
                  </a:txBody>
                  <a:tcPr/>
                </a:tc>
              </a:tr>
              <a:tr h="0">
                <a:tc>
                  <a:txBody>
                    <a:bodyPr/>
                    <a:lstStyle/>
                    <a:p>
                      <a:r>
                        <a:rPr sz="1400"/>
                        <a:t>281.4</a:t>
                      </a:r>
                    </a:p>
                  </a:txBody>
                  <a:tcPr/>
                </a:tc>
                <a:tc>
                  <a:txBody>
                    <a:bodyPr/>
                    <a:lstStyle/>
                    <a:p>
                      <a:r>
                        <a:rPr sz="1400"/>
                        <a:t>24.4</a:t>
                      </a:r>
                    </a:p>
                  </a:txBody>
                  <a:tcPr/>
                </a:tc>
              </a:tr>
              <a:tr h="0">
                <a:tc>
                  <a:txBody>
                    <a:bodyPr/>
                    <a:lstStyle/>
                    <a:p>
                      <a:r>
                        <a:rPr sz="1400"/>
                        <a:t>69.2</a:t>
                      </a:r>
                    </a:p>
                  </a:txBody>
                  <a:tcPr/>
                </a:tc>
                <a:tc>
                  <a:txBody>
                    <a:bodyPr/>
                    <a:lstStyle/>
                    <a:p>
                      <a:r>
                        <a:rPr sz="1400"/>
                        <a:t>11.3</a:t>
                      </a:r>
                    </a:p>
                  </a:txBody>
                  <a:tcPr/>
                </a:tc>
              </a:tr>
              <a:tr h="0">
                <a:tc>
                  <a:txBody>
                    <a:bodyPr/>
                    <a:lstStyle/>
                    <a:p>
                      <a:r>
                        <a:rPr sz="1400" dirty="0"/>
                        <a:t>147.3</a:t>
                      </a:r>
                    </a:p>
                  </a:txBody>
                  <a:tcPr/>
                </a:tc>
                <a:tc>
                  <a:txBody>
                    <a:bodyPr/>
                    <a:lstStyle/>
                    <a:p>
                      <a:r>
                        <a:rPr sz="1400" dirty="0"/>
                        <a:t>14.6</a:t>
                      </a:r>
                    </a:p>
                  </a:txBody>
                  <a:tcPr/>
                </a:tc>
              </a:tr>
            </a:tbl>
          </a:graphicData>
        </a:graphic>
      </p:graphicFrame>
      <p:grpSp>
        <p:nvGrpSpPr>
          <p:cNvPr id="14" name="Group 13"/>
          <p:cNvGrpSpPr/>
          <p:nvPr/>
        </p:nvGrpSpPr>
        <p:grpSpPr>
          <a:xfrm>
            <a:off x="556591" y="85902"/>
            <a:ext cx="11726850" cy="3200400"/>
            <a:chOff x="556591" y="85902"/>
            <a:chExt cx="11726850" cy="3200400"/>
          </a:xfrm>
        </p:grpSpPr>
        <p:sp>
          <p:nvSpPr>
            <p:cNvPr id="3" name="Rectangle 2"/>
            <p:cNvSpPr/>
            <p:nvPr/>
          </p:nvSpPr>
          <p:spPr>
            <a:xfrm>
              <a:off x="556591" y="1147802"/>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841" y="85902"/>
              <a:ext cx="4800600" cy="3200400"/>
            </a:xfrm>
            <a:prstGeom prst="rect">
              <a:avLst/>
            </a:prstGeom>
          </p:spPr>
        </p:pic>
      </p:grpSp>
      <p:grpSp>
        <p:nvGrpSpPr>
          <p:cNvPr id="13" name="Group 12"/>
          <p:cNvGrpSpPr/>
          <p:nvPr/>
        </p:nvGrpSpPr>
        <p:grpSpPr>
          <a:xfrm>
            <a:off x="556591" y="3534165"/>
            <a:ext cx="11726850" cy="3239826"/>
            <a:chOff x="556591" y="3534165"/>
            <a:chExt cx="11726850" cy="3239826"/>
          </a:xfrm>
        </p:grpSpPr>
        <p:sp>
          <p:nvSpPr>
            <p:cNvPr id="7" name="Rectangle 6"/>
            <p:cNvSpPr/>
            <p:nvPr/>
          </p:nvSpPr>
          <p:spPr>
            <a:xfrm>
              <a:off x="556591" y="3534165"/>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2841" y="3573591"/>
              <a:ext cx="4800600" cy="3200400"/>
            </a:xfrm>
            <a:prstGeom prst="rect">
              <a:avLst/>
            </a:prstGeom>
          </p:spPr>
        </p:pic>
      </p:grpSp>
      <p:grpSp>
        <p:nvGrpSpPr>
          <p:cNvPr id="12" name="Group 11"/>
          <p:cNvGrpSpPr/>
          <p:nvPr/>
        </p:nvGrpSpPr>
        <p:grpSpPr>
          <a:xfrm>
            <a:off x="556591" y="1374795"/>
            <a:ext cx="11726850" cy="3200400"/>
            <a:chOff x="556591" y="1374795"/>
            <a:chExt cx="11726850" cy="3200400"/>
          </a:xfrm>
        </p:grpSpPr>
        <p:sp>
          <p:nvSpPr>
            <p:cNvPr id="8" name="Rectangle 7"/>
            <p:cNvSpPr/>
            <p:nvPr/>
          </p:nvSpPr>
          <p:spPr>
            <a:xfrm>
              <a:off x="556591" y="2306418"/>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841" y="1374795"/>
              <a:ext cx="4800600" cy="3200400"/>
            </a:xfrm>
            <a:prstGeom prst="rect">
              <a:avLst/>
            </a:prstGeom>
          </p:spPr>
        </p:pic>
      </p:grpSp>
    </p:spTree>
    <p:extLst>
      <p:ext uri="{BB962C8B-B14F-4D97-AF65-F5344CB8AC3E}">
        <p14:creationId xmlns:p14="http://schemas.microsoft.com/office/powerpoint/2010/main" val="21406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ML_lecture_template" id="{446E1E98-4A97-4D48-99D7-592BBBE2AC7F}" vid="{4788C72A-3774-E64B-81A0-398F99A38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LML_lecture_template</Template>
  <TotalTime>15364</TotalTime>
  <Words>5515</Words>
  <Application>Microsoft Macintosh PowerPoint</Application>
  <PresentationFormat>Widescreen</PresentationFormat>
  <Paragraphs>1112</Paragraphs>
  <Slides>153</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153</vt:i4>
      </vt:variant>
    </vt:vector>
  </HeadingPairs>
  <TitlesOfParts>
    <vt:vector size="159" baseType="lpstr">
      <vt:lpstr>Calibri</vt:lpstr>
      <vt:lpstr>Cambria Math</vt:lpstr>
      <vt:lpstr>Karla</vt:lpstr>
      <vt:lpstr>Mangal</vt:lpstr>
      <vt:lpstr>Arial</vt:lpstr>
      <vt:lpstr>GEC_template</vt:lpstr>
      <vt:lpstr>Lecture 1: Introduction to Regression</vt:lpstr>
      <vt:lpstr>Lecture Outline  </vt:lpstr>
      <vt:lpstr>Class Logistics</vt:lpstr>
      <vt:lpstr>What</vt:lpstr>
      <vt:lpstr>Who</vt:lpstr>
      <vt:lpstr>Who</vt:lpstr>
      <vt:lpstr>Who</vt:lpstr>
      <vt:lpstr>Who</vt:lpstr>
      <vt:lpstr>Who</vt:lpstr>
      <vt:lpstr>Who</vt:lpstr>
      <vt:lpstr>Who</vt:lpstr>
      <vt:lpstr>Who</vt:lpstr>
      <vt:lpstr>How - Schedule</vt:lpstr>
      <vt:lpstr>Data Science</vt:lpstr>
      <vt:lpstr>Why?</vt:lpstr>
      <vt:lpstr>Why?</vt:lpstr>
      <vt:lpstr>Why?</vt:lpstr>
      <vt:lpstr>Data Science Process</vt:lpstr>
      <vt:lpstr>Let’s start</vt:lpstr>
      <vt:lpstr>Predicting a Variable </vt:lpstr>
      <vt:lpstr>Data</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Linear Regression</vt:lpstr>
      <vt:lpstr>Linear Models</vt:lpstr>
      <vt:lpstr>Linear Regression</vt:lpstr>
      <vt:lpstr>Linear Regression </vt:lpstr>
      <vt:lpstr>Linear Regression </vt:lpstr>
      <vt:lpstr>Linear Regression </vt:lpstr>
      <vt:lpstr>Linear Regression </vt:lpstr>
      <vt:lpstr>Inference for Linear Regression</vt:lpstr>
      <vt:lpstr>Inference for Linear Regression</vt:lpstr>
      <vt:lpstr>Linear Regression</vt:lpstr>
      <vt:lpstr>PowerPoint Presentation</vt:lpstr>
      <vt:lpstr>Things to Consider </vt:lpstr>
      <vt:lpstr>Evaluating Significance of Predictors  </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PowerPoint Presentation</vt:lpstr>
      <vt:lpstr>PowerPoint Presentation</vt:lpstr>
      <vt:lpstr>Evaluating Significance of Predictors</vt:lpstr>
      <vt:lpstr>Estimate Uncertainty for Coefficients</vt:lpstr>
      <vt:lpstr>Estimate Uncertainty for Coefficients</vt:lpstr>
      <vt:lpstr>Estimate Uncertainty for Coefficients</vt:lpstr>
      <vt:lpstr>Sample size</vt:lpstr>
      <vt:lpstr>Sample size</vt:lpstr>
      <vt:lpstr>PowerPoint Presentation</vt:lpstr>
      <vt:lpstr>PowerPoint Presentation</vt:lpstr>
      <vt:lpstr>How do μ_β and σ_β depend on ε, f ̂, and number of samples?</vt:lpstr>
      <vt:lpstr>How do μ_β and σ_β depend on ε, f ̂, and number of samples?</vt:lpstr>
      <vt:lpstr>How do μ_β and σ_β depend on ε, f ̂, and number of samples?</vt:lpstr>
      <vt:lpstr>How do μ_β and σ_β depend on ε, f ̂, and number of samples?</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Standard Errors</vt:lpstr>
      <vt:lpstr>Standard Errors</vt:lpstr>
      <vt:lpstr>Standard Errors</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What’s next?</vt:lpstr>
      <vt:lpstr>Multiple Linear Regression</vt:lpstr>
      <vt:lpstr>Response vs. Predictor Variables</vt:lpstr>
      <vt:lpstr>Multilinear Models</vt:lpstr>
      <vt:lpstr>Multiple Linear Regression</vt:lpstr>
      <vt:lpstr>Multiple Linear Regression</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430</cp:revision>
  <cp:lastPrinted>2018-05-11T23:31:28Z</cp:lastPrinted>
  <dcterms:created xsi:type="dcterms:W3CDTF">2018-04-18T18:49:01Z</dcterms:created>
  <dcterms:modified xsi:type="dcterms:W3CDTF">2018-07-23T01:44:55Z</dcterms:modified>
</cp:coreProperties>
</file>